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84" r:id="rId1"/>
  </p:sldMasterIdLst>
  <p:notesMasterIdLst>
    <p:notesMasterId r:id="rId6"/>
  </p:notesMasterIdLst>
  <p:handoutMasterIdLst>
    <p:handoutMasterId r:id="rId7"/>
  </p:handoutMasterIdLst>
  <p:sldIdLst>
    <p:sldId id="256" r:id="rId2"/>
    <p:sldId id="441" r:id="rId3"/>
    <p:sldId id="409" r:id="rId4"/>
    <p:sldId id="450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5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7440" autoAdjust="0"/>
    <p:restoredTop sz="90783" autoAdjust="0"/>
  </p:normalViewPr>
  <p:slideViewPr>
    <p:cSldViewPr>
      <p:cViewPr varScale="1">
        <p:scale>
          <a:sx n="63" d="100"/>
          <a:sy n="63" d="100"/>
        </p:scale>
        <p:origin x="131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0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681EB-220B-47F3-9BEB-1F994D8F434F}" type="datetimeFigureOut">
              <a:rPr lang="en-US" smtClean="0"/>
              <a:t>4/22/2015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2EDDF-D463-4057-B9B1-CD49C5069A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824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60CEBC-C345-4049-B732-10AD1182B9C6}" type="datetimeFigureOut">
              <a:rPr lang="en-US" smtClean="0"/>
              <a:t>4/22/2015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C2FD62-14A3-44CB-9EE9-2CCCCF54F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5806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2FD62-14A3-44CB-9EE9-2CCCCF54FF0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166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2FD62-14A3-44CB-9EE9-2CCCCF54FF0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18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2FD62-14A3-44CB-9EE9-2CCCCF54FF0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65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2FD62-14A3-44CB-9EE9-2CCCCF54FF0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6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i="1"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cap="al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61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08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821" y="1643062"/>
            <a:ext cx="7772400" cy="1470025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kumimoji="0" lang="en-US" sz="3800" b="1" i="1" u="none" strike="noStrike" cap="none" spc="0" normalizeH="0" baseline="0" dirty="0">
                <a:ln>
                  <a:noFill/>
                </a:ln>
                <a:solidFill>
                  <a:srgbClr val="CD4106"/>
                </a:solidFill>
                <a:effectLst/>
                <a:uLnTx/>
                <a:uFillTx/>
                <a:latin typeface="Georgia"/>
                <a:cs typeface="Arial" pitchFamily="34" charset="0"/>
              </a:defRPr>
            </a:lvl1pPr>
          </a:lstStyle>
          <a:p>
            <a:pPr marL="0" marR="0" lvl="0" indent="0" algn="l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tabLst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4075" y="2772228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>
            <a:off x="-153130" y="3884143"/>
            <a:ext cx="8806276" cy="1391358"/>
          </a:xfrm>
          <a:custGeom>
            <a:avLst/>
            <a:gdLst>
              <a:gd name="T0" fmla="*/ 6059 w 6499"/>
              <a:gd name="T1" fmla="*/ 0 h 1003"/>
              <a:gd name="T2" fmla="*/ 6059 w 6499"/>
              <a:gd name="T3" fmla="*/ 0 h 1003"/>
              <a:gd name="T4" fmla="*/ 0 w 6499"/>
              <a:gd name="T5" fmla="*/ 0 h 1003"/>
              <a:gd name="T6" fmla="*/ 0 w 6499"/>
              <a:gd name="T7" fmla="*/ 361 h 1003"/>
              <a:gd name="T8" fmla="*/ 5626 w 6499"/>
              <a:gd name="T9" fmla="*/ 361 h 1003"/>
              <a:gd name="T10" fmla="*/ 5855 w 6499"/>
              <a:gd name="T11" fmla="*/ 361 h 1003"/>
              <a:gd name="T12" fmla="*/ 6276 w 6499"/>
              <a:gd name="T13" fmla="*/ 673 h 1003"/>
              <a:gd name="T14" fmla="*/ 6295 w 6499"/>
              <a:gd name="T15" fmla="*/ 801 h 1003"/>
              <a:gd name="T16" fmla="*/ 6294 w 6499"/>
              <a:gd name="T17" fmla="*/ 811 h 1003"/>
              <a:gd name="T18" fmla="*/ 6245 w 6499"/>
              <a:gd name="T19" fmla="*/ 1003 h 1003"/>
              <a:gd name="T20" fmla="*/ 6442 w 6499"/>
              <a:gd name="T21" fmla="*/ 655 h 1003"/>
              <a:gd name="T22" fmla="*/ 6442 w 6499"/>
              <a:gd name="T23" fmla="*/ 655 h 1003"/>
              <a:gd name="T24" fmla="*/ 6443 w 6499"/>
              <a:gd name="T25" fmla="*/ 655 h 1003"/>
              <a:gd name="T26" fmla="*/ 6499 w 6499"/>
              <a:gd name="T27" fmla="*/ 440 h 1003"/>
              <a:gd name="T28" fmla="*/ 6059 w 6499"/>
              <a:gd name="T29" fmla="*/ 0 h 1003"/>
              <a:gd name="connsiteX0" fmla="*/ 9323 w 10000"/>
              <a:gd name="connsiteY0" fmla="*/ 0 h 10000"/>
              <a:gd name="connsiteX1" fmla="*/ 9323 w 10000"/>
              <a:gd name="connsiteY1" fmla="*/ 0 h 10000"/>
              <a:gd name="connsiteX2" fmla="*/ 0 w 10000"/>
              <a:gd name="connsiteY2" fmla="*/ 0 h 10000"/>
              <a:gd name="connsiteX3" fmla="*/ 0 w 10000"/>
              <a:gd name="connsiteY3" fmla="*/ 3599 h 10000"/>
              <a:gd name="connsiteX4" fmla="*/ 1035 w 10000"/>
              <a:gd name="connsiteY4" fmla="*/ 3620 h 10000"/>
              <a:gd name="connsiteX5" fmla="*/ 8657 w 10000"/>
              <a:gd name="connsiteY5" fmla="*/ 3599 h 10000"/>
              <a:gd name="connsiteX6" fmla="*/ 9009 w 10000"/>
              <a:gd name="connsiteY6" fmla="*/ 3599 h 10000"/>
              <a:gd name="connsiteX7" fmla="*/ 9657 w 10000"/>
              <a:gd name="connsiteY7" fmla="*/ 6710 h 10000"/>
              <a:gd name="connsiteX8" fmla="*/ 9686 w 10000"/>
              <a:gd name="connsiteY8" fmla="*/ 7986 h 10000"/>
              <a:gd name="connsiteX9" fmla="*/ 9685 w 10000"/>
              <a:gd name="connsiteY9" fmla="*/ 8086 h 10000"/>
              <a:gd name="connsiteX10" fmla="*/ 9609 w 10000"/>
              <a:gd name="connsiteY10" fmla="*/ 10000 h 10000"/>
              <a:gd name="connsiteX11" fmla="*/ 9912 w 10000"/>
              <a:gd name="connsiteY11" fmla="*/ 6530 h 10000"/>
              <a:gd name="connsiteX12" fmla="*/ 9912 w 10000"/>
              <a:gd name="connsiteY12" fmla="*/ 6530 h 10000"/>
              <a:gd name="connsiteX13" fmla="*/ 9914 w 10000"/>
              <a:gd name="connsiteY13" fmla="*/ 6530 h 10000"/>
              <a:gd name="connsiteX14" fmla="*/ 10000 w 10000"/>
              <a:gd name="connsiteY14" fmla="*/ 4387 h 10000"/>
              <a:gd name="connsiteX15" fmla="*/ 9323 w 10000"/>
              <a:gd name="connsiteY15" fmla="*/ 0 h 10000"/>
              <a:gd name="connsiteX0" fmla="*/ 9323 w 10000"/>
              <a:gd name="connsiteY0" fmla="*/ 49 h 10049"/>
              <a:gd name="connsiteX1" fmla="*/ 9323 w 10000"/>
              <a:gd name="connsiteY1" fmla="*/ 49 h 10049"/>
              <a:gd name="connsiteX2" fmla="*/ 172 w 10000"/>
              <a:gd name="connsiteY2" fmla="*/ 0 h 10049"/>
              <a:gd name="connsiteX3" fmla="*/ 0 w 10000"/>
              <a:gd name="connsiteY3" fmla="*/ 49 h 10049"/>
              <a:gd name="connsiteX4" fmla="*/ 0 w 10000"/>
              <a:gd name="connsiteY4" fmla="*/ 3648 h 10049"/>
              <a:gd name="connsiteX5" fmla="*/ 1035 w 10000"/>
              <a:gd name="connsiteY5" fmla="*/ 3669 h 10049"/>
              <a:gd name="connsiteX6" fmla="*/ 8657 w 10000"/>
              <a:gd name="connsiteY6" fmla="*/ 3648 h 10049"/>
              <a:gd name="connsiteX7" fmla="*/ 9009 w 10000"/>
              <a:gd name="connsiteY7" fmla="*/ 3648 h 10049"/>
              <a:gd name="connsiteX8" fmla="*/ 9657 w 10000"/>
              <a:gd name="connsiteY8" fmla="*/ 6759 h 10049"/>
              <a:gd name="connsiteX9" fmla="*/ 9686 w 10000"/>
              <a:gd name="connsiteY9" fmla="*/ 8035 h 10049"/>
              <a:gd name="connsiteX10" fmla="*/ 9685 w 10000"/>
              <a:gd name="connsiteY10" fmla="*/ 8135 h 10049"/>
              <a:gd name="connsiteX11" fmla="*/ 9609 w 10000"/>
              <a:gd name="connsiteY11" fmla="*/ 10049 h 10049"/>
              <a:gd name="connsiteX12" fmla="*/ 9912 w 10000"/>
              <a:gd name="connsiteY12" fmla="*/ 6579 h 10049"/>
              <a:gd name="connsiteX13" fmla="*/ 9912 w 10000"/>
              <a:gd name="connsiteY13" fmla="*/ 6579 h 10049"/>
              <a:gd name="connsiteX14" fmla="*/ 9914 w 10000"/>
              <a:gd name="connsiteY14" fmla="*/ 6579 h 10049"/>
              <a:gd name="connsiteX15" fmla="*/ 10000 w 10000"/>
              <a:gd name="connsiteY15" fmla="*/ 4436 h 10049"/>
              <a:gd name="connsiteX16" fmla="*/ 9323 w 10000"/>
              <a:gd name="connsiteY16" fmla="*/ 49 h 10049"/>
              <a:gd name="connsiteX0" fmla="*/ 9323 w 10000"/>
              <a:gd name="connsiteY0" fmla="*/ 49 h 10049"/>
              <a:gd name="connsiteX1" fmla="*/ 9323 w 10000"/>
              <a:gd name="connsiteY1" fmla="*/ 49 h 10049"/>
              <a:gd name="connsiteX2" fmla="*/ 172 w 10000"/>
              <a:gd name="connsiteY2" fmla="*/ 0 h 10049"/>
              <a:gd name="connsiteX3" fmla="*/ 0 w 10000"/>
              <a:gd name="connsiteY3" fmla="*/ 3648 h 10049"/>
              <a:gd name="connsiteX4" fmla="*/ 1035 w 10000"/>
              <a:gd name="connsiteY4" fmla="*/ 3669 h 10049"/>
              <a:gd name="connsiteX5" fmla="*/ 8657 w 10000"/>
              <a:gd name="connsiteY5" fmla="*/ 3648 h 10049"/>
              <a:gd name="connsiteX6" fmla="*/ 9009 w 10000"/>
              <a:gd name="connsiteY6" fmla="*/ 3648 h 10049"/>
              <a:gd name="connsiteX7" fmla="*/ 9657 w 10000"/>
              <a:gd name="connsiteY7" fmla="*/ 6759 h 10049"/>
              <a:gd name="connsiteX8" fmla="*/ 9686 w 10000"/>
              <a:gd name="connsiteY8" fmla="*/ 8035 h 10049"/>
              <a:gd name="connsiteX9" fmla="*/ 9685 w 10000"/>
              <a:gd name="connsiteY9" fmla="*/ 8135 h 10049"/>
              <a:gd name="connsiteX10" fmla="*/ 9609 w 10000"/>
              <a:gd name="connsiteY10" fmla="*/ 10049 h 10049"/>
              <a:gd name="connsiteX11" fmla="*/ 9912 w 10000"/>
              <a:gd name="connsiteY11" fmla="*/ 6579 h 10049"/>
              <a:gd name="connsiteX12" fmla="*/ 9912 w 10000"/>
              <a:gd name="connsiteY12" fmla="*/ 6579 h 10049"/>
              <a:gd name="connsiteX13" fmla="*/ 9914 w 10000"/>
              <a:gd name="connsiteY13" fmla="*/ 6579 h 10049"/>
              <a:gd name="connsiteX14" fmla="*/ 10000 w 10000"/>
              <a:gd name="connsiteY14" fmla="*/ 4436 h 10049"/>
              <a:gd name="connsiteX15" fmla="*/ 9323 w 10000"/>
              <a:gd name="connsiteY15" fmla="*/ 49 h 10049"/>
              <a:gd name="connsiteX0" fmla="*/ 9858 w 10535"/>
              <a:gd name="connsiteY0" fmla="*/ 49 h 10049"/>
              <a:gd name="connsiteX1" fmla="*/ 9858 w 10535"/>
              <a:gd name="connsiteY1" fmla="*/ 49 h 10049"/>
              <a:gd name="connsiteX2" fmla="*/ 707 w 10535"/>
              <a:gd name="connsiteY2" fmla="*/ 0 h 10049"/>
              <a:gd name="connsiteX3" fmla="*/ 1570 w 10535"/>
              <a:gd name="connsiteY3" fmla="*/ 3669 h 10049"/>
              <a:gd name="connsiteX4" fmla="*/ 9192 w 10535"/>
              <a:gd name="connsiteY4" fmla="*/ 3648 h 10049"/>
              <a:gd name="connsiteX5" fmla="*/ 9544 w 10535"/>
              <a:gd name="connsiteY5" fmla="*/ 3648 h 10049"/>
              <a:gd name="connsiteX6" fmla="*/ 10192 w 10535"/>
              <a:gd name="connsiteY6" fmla="*/ 6759 h 10049"/>
              <a:gd name="connsiteX7" fmla="*/ 10221 w 10535"/>
              <a:gd name="connsiteY7" fmla="*/ 8035 h 10049"/>
              <a:gd name="connsiteX8" fmla="*/ 10220 w 10535"/>
              <a:gd name="connsiteY8" fmla="*/ 8135 h 10049"/>
              <a:gd name="connsiteX9" fmla="*/ 10144 w 10535"/>
              <a:gd name="connsiteY9" fmla="*/ 10049 h 10049"/>
              <a:gd name="connsiteX10" fmla="*/ 10447 w 10535"/>
              <a:gd name="connsiteY10" fmla="*/ 6579 h 10049"/>
              <a:gd name="connsiteX11" fmla="*/ 10447 w 10535"/>
              <a:gd name="connsiteY11" fmla="*/ 6579 h 10049"/>
              <a:gd name="connsiteX12" fmla="*/ 10449 w 10535"/>
              <a:gd name="connsiteY12" fmla="*/ 6579 h 10049"/>
              <a:gd name="connsiteX13" fmla="*/ 10535 w 10535"/>
              <a:gd name="connsiteY13" fmla="*/ 4436 h 10049"/>
              <a:gd name="connsiteX14" fmla="*/ 9858 w 10535"/>
              <a:gd name="connsiteY14" fmla="*/ 49 h 10049"/>
              <a:gd name="connsiteX0" fmla="*/ 9303 w 9980"/>
              <a:gd name="connsiteY0" fmla="*/ 49 h 10049"/>
              <a:gd name="connsiteX1" fmla="*/ 9303 w 9980"/>
              <a:gd name="connsiteY1" fmla="*/ 49 h 10049"/>
              <a:gd name="connsiteX2" fmla="*/ 152 w 9980"/>
              <a:gd name="connsiteY2" fmla="*/ 0 h 10049"/>
              <a:gd name="connsiteX3" fmla="*/ 1015 w 9980"/>
              <a:gd name="connsiteY3" fmla="*/ 3669 h 10049"/>
              <a:gd name="connsiteX4" fmla="*/ 8637 w 9980"/>
              <a:gd name="connsiteY4" fmla="*/ 3648 h 10049"/>
              <a:gd name="connsiteX5" fmla="*/ 8989 w 9980"/>
              <a:gd name="connsiteY5" fmla="*/ 3648 h 10049"/>
              <a:gd name="connsiteX6" fmla="*/ 9637 w 9980"/>
              <a:gd name="connsiteY6" fmla="*/ 6759 h 10049"/>
              <a:gd name="connsiteX7" fmla="*/ 9666 w 9980"/>
              <a:gd name="connsiteY7" fmla="*/ 8035 h 10049"/>
              <a:gd name="connsiteX8" fmla="*/ 9665 w 9980"/>
              <a:gd name="connsiteY8" fmla="*/ 8135 h 10049"/>
              <a:gd name="connsiteX9" fmla="*/ 9589 w 9980"/>
              <a:gd name="connsiteY9" fmla="*/ 10049 h 10049"/>
              <a:gd name="connsiteX10" fmla="*/ 9892 w 9980"/>
              <a:gd name="connsiteY10" fmla="*/ 6579 h 10049"/>
              <a:gd name="connsiteX11" fmla="*/ 9892 w 9980"/>
              <a:gd name="connsiteY11" fmla="*/ 6579 h 10049"/>
              <a:gd name="connsiteX12" fmla="*/ 9894 w 9980"/>
              <a:gd name="connsiteY12" fmla="*/ 6579 h 10049"/>
              <a:gd name="connsiteX13" fmla="*/ 9980 w 9980"/>
              <a:gd name="connsiteY13" fmla="*/ 4436 h 10049"/>
              <a:gd name="connsiteX14" fmla="*/ 9303 w 9980"/>
              <a:gd name="connsiteY14" fmla="*/ 49 h 10049"/>
              <a:gd name="connsiteX0" fmla="*/ 9180 w 9858"/>
              <a:gd name="connsiteY0" fmla="*/ 49 h 10000"/>
              <a:gd name="connsiteX1" fmla="*/ 9180 w 9858"/>
              <a:gd name="connsiteY1" fmla="*/ 49 h 10000"/>
              <a:gd name="connsiteX2" fmla="*/ 10 w 9858"/>
              <a:gd name="connsiteY2" fmla="*/ 0 h 10000"/>
              <a:gd name="connsiteX3" fmla="*/ 875 w 9858"/>
              <a:gd name="connsiteY3" fmla="*/ 3651 h 10000"/>
              <a:gd name="connsiteX4" fmla="*/ 8512 w 9858"/>
              <a:gd name="connsiteY4" fmla="*/ 3630 h 10000"/>
              <a:gd name="connsiteX5" fmla="*/ 8865 w 9858"/>
              <a:gd name="connsiteY5" fmla="*/ 3630 h 10000"/>
              <a:gd name="connsiteX6" fmla="*/ 9514 w 9858"/>
              <a:gd name="connsiteY6" fmla="*/ 6726 h 10000"/>
              <a:gd name="connsiteX7" fmla="*/ 9543 w 9858"/>
              <a:gd name="connsiteY7" fmla="*/ 7996 h 10000"/>
              <a:gd name="connsiteX8" fmla="*/ 9542 w 9858"/>
              <a:gd name="connsiteY8" fmla="*/ 8095 h 10000"/>
              <a:gd name="connsiteX9" fmla="*/ 9466 w 9858"/>
              <a:gd name="connsiteY9" fmla="*/ 10000 h 10000"/>
              <a:gd name="connsiteX10" fmla="*/ 9770 w 9858"/>
              <a:gd name="connsiteY10" fmla="*/ 6547 h 10000"/>
              <a:gd name="connsiteX11" fmla="*/ 9770 w 9858"/>
              <a:gd name="connsiteY11" fmla="*/ 6547 h 10000"/>
              <a:gd name="connsiteX12" fmla="*/ 9772 w 9858"/>
              <a:gd name="connsiteY12" fmla="*/ 6547 h 10000"/>
              <a:gd name="connsiteX13" fmla="*/ 9858 w 9858"/>
              <a:gd name="connsiteY13" fmla="*/ 4414 h 10000"/>
              <a:gd name="connsiteX14" fmla="*/ 9180 w 9858"/>
              <a:gd name="connsiteY14" fmla="*/ 49 h 10000"/>
              <a:gd name="connsiteX0" fmla="*/ 9302 w 9990"/>
              <a:gd name="connsiteY0" fmla="*/ 49 h 10000"/>
              <a:gd name="connsiteX1" fmla="*/ 9302 w 9990"/>
              <a:gd name="connsiteY1" fmla="*/ 49 h 10000"/>
              <a:gd name="connsiteX2" fmla="*/ 0 w 9990"/>
              <a:gd name="connsiteY2" fmla="*/ 0 h 10000"/>
              <a:gd name="connsiteX3" fmla="*/ 878 w 9990"/>
              <a:gd name="connsiteY3" fmla="*/ 3651 h 10000"/>
              <a:gd name="connsiteX4" fmla="*/ 8625 w 9990"/>
              <a:gd name="connsiteY4" fmla="*/ 3630 h 10000"/>
              <a:gd name="connsiteX5" fmla="*/ 8983 w 9990"/>
              <a:gd name="connsiteY5" fmla="*/ 3630 h 10000"/>
              <a:gd name="connsiteX6" fmla="*/ 9641 w 9990"/>
              <a:gd name="connsiteY6" fmla="*/ 6726 h 10000"/>
              <a:gd name="connsiteX7" fmla="*/ 9670 w 9990"/>
              <a:gd name="connsiteY7" fmla="*/ 7996 h 10000"/>
              <a:gd name="connsiteX8" fmla="*/ 9669 w 9990"/>
              <a:gd name="connsiteY8" fmla="*/ 8095 h 10000"/>
              <a:gd name="connsiteX9" fmla="*/ 9592 w 9990"/>
              <a:gd name="connsiteY9" fmla="*/ 10000 h 10000"/>
              <a:gd name="connsiteX10" fmla="*/ 9901 w 9990"/>
              <a:gd name="connsiteY10" fmla="*/ 6547 h 10000"/>
              <a:gd name="connsiteX11" fmla="*/ 9901 w 9990"/>
              <a:gd name="connsiteY11" fmla="*/ 6547 h 10000"/>
              <a:gd name="connsiteX12" fmla="*/ 9903 w 9990"/>
              <a:gd name="connsiteY12" fmla="*/ 6547 h 10000"/>
              <a:gd name="connsiteX13" fmla="*/ 9990 w 9990"/>
              <a:gd name="connsiteY13" fmla="*/ 4414 h 10000"/>
              <a:gd name="connsiteX14" fmla="*/ 9302 w 9990"/>
              <a:gd name="connsiteY14" fmla="*/ 49 h 10000"/>
              <a:gd name="connsiteX0" fmla="*/ 9311 w 10000"/>
              <a:gd name="connsiteY0" fmla="*/ 49 h 10000"/>
              <a:gd name="connsiteX1" fmla="*/ 9311 w 10000"/>
              <a:gd name="connsiteY1" fmla="*/ 49 h 10000"/>
              <a:gd name="connsiteX2" fmla="*/ 0 w 10000"/>
              <a:gd name="connsiteY2" fmla="*/ 0 h 10000"/>
              <a:gd name="connsiteX3" fmla="*/ 879 w 10000"/>
              <a:gd name="connsiteY3" fmla="*/ 3651 h 10000"/>
              <a:gd name="connsiteX4" fmla="*/ 8634 w 10000"/>
              <a:gd name="connsiteY4" fmla="*/ 3630 h 10000"/>
              <a:gd name="connsiteX5" fmla="*/ 8992 w 10000"/>
              <a:gd name="connsiteY5" fmla="*/ 3630 h 10000"/>
              <a:gd name="connsiteX6" fmla="*/ 9651 w 10000"/>
              <a:gd name="connsiteY6" fmla="*/ 6726 h 10000"/>
              <a:gd name="connsiteX7" fmla="*/ 9680 w 10000"/>
              <a:gd name="connsiteY7" fmla="*/ 7996 h 10000"/>
              <a:gd name="connsiteX8" fmla="*/ 9679 w 10000"/>
              <a:gd name="connsiteY8" fmla="*/ 8095 h 10000"/>
              <a:gd name="connsiteX9" fmla="*/ 9602 w 10000"/>
              <a:gd name="connsiteY9" fmla="*/ 10000 h 10000"/>
              <a:gd name="connsiteX10" fmla="*/ 9911 w 10000"/>
              <a:gd name="connsiteY10" fmla="*/ 6547 h 10000"/>
              <a:gd name="connsiteX11" fmla="*/ 9911 w 10000"/>
              <a:gd name="connsiteY11" fmla="*/ 6547 h 10000"/>
              <a:gd name="connsiteX12" fmla="*/ 9913 w 10000"/>
              <a:gd name="connsiteY12" fmla="*/ 6547 h 10000"/>
              <a:gd name="connsiteX13" fmla="*/ 10000 w 10000"/>
              <a:gd name="connsiteY13" fmla="*/ 4414 h 10000"/>
              <a:gd name="connsiteX14" fmla="*/ 9311 w 10000"/>
              <a:gd name="connsiteY14" fmla="*/ 49 h 10000"/>
              <a:gd name="connsiteX0" fmla="*/ 9311 w 10000"/>
              <a:gd name="connsiteY0" fmla="*/ 49 h 10000"/>
              <a:gd name="connsiteX1" fmla="*/ 9311 w 10000"/>
              <a:gd name="connsiteY1" fmla="*/ 49 h 10000"/>
              <a:gd name="connsiteX2" fmla="*/ 0 w 10000"/>
              <a:gd name="connsiteY2" fmla="*/ 0 h 10000"/>
              <a:gd name="connsiteX3" fmla="*/ 879 w 10000"/>
              <a:gd name="connsiteY3" fmla="*/ 3651 h 10000"/>
              <a:gd name="connsiteX4" fmla="*/ 8634 w 10000"/>
              <a:gd name="connsiteY4" fmla="*/ 3630 h 10000"/>
              <a:gd name="connsiteX5" fmla="*/ 8992 w 10000"/>
              <a:gd name="connsiteY5" fmla="*/ 3630 h 10000"/>
              <a:gd name="connsiteX6" fmla="*/ 9651 w 10000"/>
              <a:gd name="connsiteY6" fmla="*/ 6726 h 10000"/>
              <a:gd name="connsiteX7" fmla="*/ 9680 w 10000"/>
              <a:gd name="connsiteY7" fmla="*/ 7996 h 10000"/>
              <a:gd name="connsiteX8" fmla="*/ 9679 w 10000"/>
              <a:gd name="connsiteY8" fmla="*/ 8095 h 10000"/>
              <a:gd name="connsiteX9" fmla="*/ 9602 w 10000"/>
              <a:gd name="connsiteY9" fmla="*/ 10000 h 10000"/>
              <a:gd name="connsiteX10" fmla="*/ 9911 w 10000"/>
              <a:gd name="connsiteY10" fmla="*/ 6547 h 10000"/>
              <a:gd name="connsiteX11" fmla="*/ 9911 w 10000"/>
              <a:gd name="connsiteY11" fmla="*/ 6547 h 10000"/>
              <a:gd name="connsiteX12" fmla="*/ 9913 w 10000"/>
              <a:gd name="connsiteY12" fmla="*/ 6547 h 10000"/>
              <a:gd name="connsiteX13" fmla="*/ 10000 w 10000"/>
              <a:gd name="connsiteY13" fmla="*/ 4414 h 10000"/>
              <a:gd name="connsiteX14" fmla="*/ 9311 w 10000"/>
              <a:gd name="connsiteY14" fmla="*/ 49 h 10000"/>
              <a:gd name="connsiteX0" fmla="*/ 9311 w 10000"/>
              <a:gd name="connsiteY0" fmla="*/ 49 h 10000"/>
              <a:gd name="connsiteX1" fmla="*/ 9311 w 10000"/>
              <a:gd name="connsiteY1" fmla="*/ 49 h 10000"/>
              <a:gd name="connsiteX2" fmla="*/ 0 w 10000"/>
              <a:gd name="connsiteY2" fmla="*/ 0 h 10000"/>
              <a:gd name="connsiteX3" fmla="*/ 879 w 10000"/>
              <a:gd name="connsiteY3" fmla="*/ 3651 h 10000"/>
              <a:gd name="connsiteX4" fmla="*/ 8634 w 10000"/>
              <a:gd name="connsiteY4" fmla="*/ 3630 h 10000"/>
              <a:gd name="connsiteX5" fmla="*/ 8992 w 10000"/>
              <a:gd name="connsiteY5" fmla="*/ 3630 h 10000"/>
              <a:gd name="connsiteX6" fmla="*/ 9651 w 10000"/>
              <a:gd name="connsiteY6" fmla="*/ 6726 h 10000"/>
              <a:gd name="connsiteX7" fmla="*/ 9680 w 10000"/>
              <a:gd name="connsiteY7" fmla="*/ 7996 h 10000"/>
              <a:gd name="connsiteX8" fmla="*/ 9679 w 10000"/>
              <a:gd name="connsiteY8" fmla="*/ 8095 h 10000"/>
              <a:gd name="connsiteX9" fmla="*/ 9602 w 10000"/>
              <a:gd name="connsiteY9" fmla="*/ 10000 h 10000"/>
              <a:gd name="connsiteX10" fmla="*/ 9911 w 10000"/>
              <a:gd name="connsiteY10" fmla="*/ 6547 h 10000"/>
              <a:gd name="connsiteX11" fmla="*/ 9911 w 10000"/>
              <a:gd name="connsiteY11" fmla="*/ 6547 h 10000"/>
              <a:gd name="connsiteX12" fmla="*/ 9913 w 10000"/>
              <a:gd name="connsiteY12" fmla="*/ 6547 h 10000"/>
              <a:gd name="connsiteX13" fmla="*/ 10000 w 10000"/>
              <a:gd name="connsiteY13" fmla="*/ 4414 h 10000"/>
              <a:gd name="connsiteX14" fmla="*/ 9311 w 10000"/>
              <a:gd name="connsiteY14" fmla="*/ 49 h 10000"/>
              <a:gd name="connsiteX0" fmla="*/ 9311 w 10000"/>
              <a:gd name="connsiteY0" fmla="*/ 49 h 10000"/>
              <a:gd name="connsiteX1" fmla="*/ 9311 w 10000"/>
              <a:gd name="connsiteY1" fmla="*/ 49 h 10000"/>
              <a:gd name="connsiteX2" fmla="*/ 0 w 10000"/>
              <a:gd name="connsiteY2" fmla="*/ 0 h 10000"/>
              <a:gd name="connsiteX3" fmla="*/ 879 w 10000"/>
              <a:gd name="connsiteY3" fmla="*/ 3651 h 10000"/>
              <a:gd name="connsiteX4" fmla="*/ 8634 w 10000"/>
              <a:gd name="connsiteY4" fmla="*/ 3630 h 10000"/>
              <a:gd name="connsiteX5" fmla="*/ 8992 w 10000"/>
              <a:gd name="connsiteY5" fmla="*/ 3630 h 10000"/>
              <a:gd name="connsiteX6" fmla="*/ 9651 w 10000"/>
              <a:gd name="connsiteY6" fmla="*/ 6726 h 10000"/>
              <a:gd name="connsiteX7" fmla="*/ 9680 w 10000"/>
              <a:gd name="connsiteY7" fmla="*/ 7996 h 10000"/>
              <a:gd name="connsiteX8" fmla="*/ 9679 w 10000"/>
              <a:gd name="connsiteY8" fmla="*/ 8095 h 10000"/>
              <a:gd name="connsiteX9" fmla="*/ 9602 w 10000"/>
              <a:gd name="connsiteY9" fmla="*/ 10000 h 10000"/>
              <a:gd name="connsiteX10" fmla="*/ 9911 w 10000"/>
              <a:gd name="connsiteY10" fmla="*/ 6547 h 10000"/>
              <a:gd name="connsiteX11" fmla="*/ 9911 w 10000"/>
              <a:gd name="connsiteY11" fmla="*/ 6547 h 10000"/>
              <a:gd name="connsiteX12" fmla="*/ 9913 w 10000"/>
              <a:gd name="connsiteY12" fmla="*/ 6547 h 10000"/>
              <a:gd name="connsiteX13" fmla="*/ 10000 w 10000"/>
              <a:gd name="connsiteY13" fmla="*/ 4414 h 10000"/>
              <a:gd name="connsiteX14" fmla="*/ 9311 w 10000"/>
              <a:gd name="connsiteY14" fmla="*/ 49 h 10000"/>
              <a:gd name="connsiteX0" fmla="*/ 9311 w 10000"/>
              <a:gd name="connsiteY0" fmla="*/ 49 h 10000"/>
              <a:gd name="connsiteX1" fmla="*/ 9311 w 10000"/>
              <a:gd name="connsiteY1" fmla="*/ 49 h 10000"/>
              <a:gd name="connsiteX2" fmla="*/ 0 w 10000"/>
              <a:gd name="connsiteY2" fmla="*/ 0 h 10000"/>
              <a:gd name="connsiteX3" fmla="*/ 879 w 10000"/>
              <a:gd name="connsiteY3" fmla="*/ 3651 h 10000"/>
              <a:gd name="connsiteX4" fmla="*/ 8634 w 10000"/>
              <a:gd name="connsiteY4" fmla="*/ 3630 h 10000"/>
              <a:gd name="connsiteX5" fmla="*/ 8992 w 10000"/>
              <a:gd name="connsiteY5" fmla="*/ 3630 h 10000"/>
              <a:gd name="connsiteX6" fmla="*/ 9651 w 10000"/>
              <a:gd name="connsiteY6" fmla="*/ 6726 h 10000"/>
              <a:gd name="connsiteX7" fmla="*/ 9680 w 10000"/>
              <a:gd name="connsiteY7" fmla="*/ 7996 h 10000"/>
              <a:gd name="connsiteX8" fmla="*/ 9679 w 10000"/>
              <a:gd name="connsiteY8" fmla="*/ 8095 h 10000"/>
              <a:gd name="connsiteX9" fmla="*/ 9602 w 10000"/>
              <a:gd name="connsiteY9" fmla="*/ 10000 h 10000"/>
              <a:gd name="connsiteX10" fmla="*/ 9911 w 10000"/>
              <a:gd name="connsiteY10" fmla="*/ 6547 h 10000"/>
              <a:gd name="connsiteX11" fmla="*/ 9911 w 10000"/>
              <a:gd name="connsiteY11" fmla="*/ 6547 h 10000"/>
              <a:gd name="connsiteX12" fmla="*/ 9913 w 10000"/>
              <a:gd name="connsiteY12" fmla="*/ 6547 h 10000"/>
              <a:gd name="connsiteX13" fmla="*/ 10000 w 10000"/>
              <a:gd name="connsiteY13" fmla="*/ 4414 h 10000"/>
              <a:gd name="connsiteX14" fmla="*/ 9311 w 10000"/>
              <a:gd name="connsiteY14" fmla="*/ 49 h 10000"/>
              <a:gd name="connsiteX0" fmla="*/ 9311 w 10000"/>
              <a:gd name="connsiteY0" fmla="*/ 49 h 10000"/>
              <a:gd name="connsiteX1" fmla="*/ 9311 w 10000"/>
              <a:gd name="connsiteY1" fmla="*/ 49 h 10000"/>
              <a:gd name="connsiteX2" fmla="*/ 0 w 10000"/>
              <a:gd name="connsiteY2" fmla="*/ 0 h 10000"/>
              <a:gd name="connsiteX3" fmla="*/ 879 w 10000"/>
              <a:gd name="connsiteY3" fmla="*/ 3651 h 10000"/>
              <a:gd name="connsiteX4" fmla="*/ 8634 w 10000"/>
              <a:gd name="connsiteY4" fmla="*/ 3630 h 10000"/>
              <a:gd name="connsiteX5" fmla="*/ 8992 w 10000"/>
              <a:gd name="connsiteY5" fmla="*/ 3630 h 10000"/>
              <a:gd name="connsiteX6" fmla="*/ 9651 w 10000"/>
              <a:gd name="connsiteY6" fmla="*/ 6726 h 10000"/>
              <a:gd name="connsiteX7" fmla="*/ 9680 w 10000"/>
              <a:gd name="connsiteY7" fmla="*/ 7996 h 10000"/>
              <a:gd name="connsiteX8" fmla="*/ 9679 w 10000"/>
              <a:gd name="connsiteY8" fmla="*/ 8095 h 10000"/>
              <a:gd name="connsiteX9" fmla="*/ 9602 w 10000"/>
              <a:gd name="connsiteY9" fmla="*/ 10000 h 10000"/>
              <a:gd name="connsiteX10" fmla="*/ 9911 w 10000"/>
              <a:gd name="connsiteY10" fmla="*/ 6547 h 10000"/>
              <a:gd name="connsiteX11" fmla="*/ 9911 w 10000"/>
              <a:gd name="connsiteY11" fmla="*/ 6547 h 10000"/>
              <a:gd name="connsiteX12" fmla="*/ 9913 w 10000"/>
              <a:gd name="connsiteY12" fmla="*/ 6547 h 10000"/>
              <a:gd name="connsiteX13" fmla="*/ 10000 w 10000"/>
              <a:gd name="connsiteY13" fmla="*/ 4414 h 10000"/>
              <a:gd name="connsiteX14" fmla="*/ 9311 w 10000"/>
              <a:gd name="connsiteY14" fmla="*/ 49 h 10000"/>
              <a:gd name="connsiteX0" fmla="*/ 9311 w 10000"/>
              <a:gd name="connsiteY0" fmla="*/ 49 h 10000"/>
              <a:gd name="connsiteX1" fmla="*/ 9311 w 10000"/>
              <a:gd name="connsiteY1" fmla="*/ 49 h 10000"/>
              <a:gd name="connsiteX2" fmla="*/ 0 w 10000"/>
              <a:gd name="connsiteY2" fmla="*/ 0 h 10000"/>
              <a:gd name="connsiteX3" fmla="*/ 879 w 10000"/>
              <a:gd name="connsiteY3" fmla="*/ 3651 h 10000"/>
              <a:gd name="connsiteX4" fmla="*/ 8634 w 10000"/>
              <a:gd name="connsiteY4" fmla="*/ 3630 h 10000"/>
              <a:gd name="connsiteX5" fmla="*/ 8992 w 10000"/>
              <a:gd name="connsiteY5" fmla="*/ 3630 h 10000"/>
              <a:gd name="connsiteX6" fmla="*/ 9651 w 10000"/>
              <a:gd name="connsiteY6" fmla="*/ 6726 h 10000"/>
              <a:gd name="connsiteX7" fmla="*/ 9680 w 10000"/>
              <a:gd name="connsiteY7" fmla="*/ 7996 h 10000"/>
              <a:gd name="connsiteX8" fmla="*/ 9679 w 10000"/>
              <a:gd name="connsiteY8" fmla="*/ 8095 h 10000"/>
              <a:gd name="connsiteX9" fmla="*/ 9602 w 10000"/>
              <a:gd name="connsiteY9" fmla="*/ 10000 h 10000"/>
              <a:gd name="connsiteX10" fmla="*/ 9911 w 10000"/>
              <a:gd name="connsiteY10" fmla="*/ 6547 h 10000"/>
              <a:gd name="connsiteX11" fmla="*/ 9911 w 10000"/>
              <a:gd name="connsiteY11" fmla="*/ 6547 h 10000"/>
              <a:gd name="connsiteX12" fmla="*/ 9913 w 10000"/>
              <a:gd name="connsiteY12" fmla="*/ 6547 h 10000"/>
              <a:gd name="connsiteX13" fmla="*/ 10000 w 10000"/>
              <a:gd name="connsiteY13" fmla="*/ 4414 h 10000"/>
              <a:gd name="connsiteX14" fmla="*/ 9311 w 10000"/>
              <a:gd name="connsiteY14" fmla="*/ 49 h 10000"/>
              <a:gd name="connsiteX0" fmla="*/ 9315 w 10004"/>
              <a:gd name="connsiteY0" fmla="*/ 49 h 10000"/>
              <a:gd name="connsiteX1" fmla="*/ 9315 w 10004"/>
              <a:gd name="connsiteY1" fmla="*/ 49 h 10000"/>
              <a:gd name="connsiteX2" fmla="*/ 4 w 10004"/>
              <a:gd name="connsiteY2" fmla="*/ 0 h 10000"/>
              <a:gd name="connsiteX3" fmla="*/ 33 w 10004"/>
              <a:gd name="connsiteY3" fmla="*/ 3697 h 10000"/>
              <a:gd name="connsiteX4" fmla="*/ 8638 w 10004"/>
              <a:gd name="connsiteY4" fmla="*/ 3630 h 10000"/>
              <a:gd name="connsiteX5" fmla="*/ 8996 w 10004"/>
              <a:gd name="connsiteY5" fmla="*/ 3630 h 10000"/>
              <a:gd name="connsiteX6" fmla="*/ 9655 w 10004"/>
              <a:gd name="connsiteY6" fmla="*/ 6726 h 10000"/>
              <a:gd name="connsiteX7" fmla="*/ 9684 w 10004"/>
              <a:gd name="connsiteY7" fmla="*/ 7996 h 10000"/>
              <a:gd name="connsiteX8" fmla="*/ 9683 w 10004"/>
              <a:gd name="connsiteY8" fmla="*/ 8095 h 10000"/>
              <a:gd name="connsiteX9" fmla="*/ 9606 w 10004"/>
              <a:gd name="connsiteY9" fmla="*/ 10000 h 10000"/>
              <a:gd name="connsiteX10" fmla="*/ 9915 w 10004"/>
              <a:gd name="connsiteY10" fmla="*/ 6547 h 10000"/>
              <a:gd name="connsiteX11" fmla="*/ 9915 w 10004"/>
              <a:gd name="connsiteY11" fmla="*/ 6547 h 10000"/>
              <a:gd name="connsiteX12" fmla="*/ 9917 w 10004"/>
              <a:gd name="connsiteY12" fmla="*/ 6547 h 10000"/>
              <a:gd name="connsiteX13" fmla="*/ 10004 w 10004"/>
              <a:gd name="connsiteY13" fmla="*/ 4414 h 10000"/>
              <a:gd name="connsiteX14" fmla="*/ 9315 w 10004"/>
              <a:gd name="connsiteY14" fmla="*/ 49 h 10000"/>
              <a:gd name="connsiteX0" fmla="*/ 9311 w 10000"/>
              <a:gd name="connsiteY0" fmla="*/ 49 h 10000"/>
              <a:gd name="connsiteX1" fmla="*/ 9311 w 10000"/>
              <a:gd name="connsiteY1" fmla="*/ 49 h 10000"/>
              <a:gd name="connsiteX2" fmla="*/ 0 w 10000"/>
              <a:gd name="connsiteY2" fmla="*/ 0 h 10000"/>
              <a:gd name="connsiteX3" fmla="*/ 29 w 10000"/>
              <a:gd name="connsiteY3" fmla="*/ 3697 h 10000"/>
              <a:gd name="connsiteX4" fmla="*/ 8634 w 10000"/>
              <a:gd name="connsiteY4" fmla="*/ 3630 h 10000"/>
              <a:gd name="connsiteX5" fmla="*/ 8992 w 10000"/>
              <a:gd name="connsiteY5" fmla="*/ 3630 h 10000"/>
              <a:gd name="connsiteX6" fmla="*/ 9651 w 10000"/>
              <a:gd name="connsiteY6" fmla="*/ 6726 h 10000"/>
              <a:gd name="connsiteX7" fmla="*/ 9680 w 10000"/>
              <a:gd name="connsiteY7" fmla="*/ 7996 h 10000"/>
              <a:gd name="connsiteX8" fmla="*/ 9679 w 10000"/>
              <a:gd name="connsiteY8" fmla="*/ 8095 h 10000"/>
              <a:gd name="connsiteX9" fmla="*/ 9602 w 10000"/>
              <a:gd name="connsiteY9" fmla="*/ 10000 h 10000"/>
              <a:gd name="connsiteX10" fmla="*/ 9911 w 10000"/>
              <a:gd name="connsiteY10" fmla="*/ 6547 h 10000"/>
              <a:gd name="connsiteX11" fmla="*/ 9911 w 10000"/>
              <a:gd name="connsiteY11" fmla="*/ 6547 h 10000"/>
              <a:gd name="connsiteX12" fmla="*/ 9913 w 10000"/>
              <a:gd name="connsiteY12" fmla="*/ 6547 h 10000"/>
              <a:gd name="connsiteX13" fmla="*/ 10000 w 10000"/>
              <a:gd name="connsiteY13" fmla="*/ 4414 h 10000"/>
              <a:gd name="connsiteX14" fmla="*/ 9311 w 10000"/>
              <a:gd name="connsiteY14" fmla="*/ 49 h 10000"/>
              <a:gd name="connsiteX0" fmla="*/ 9311 w 10000"/>
              <a:gd name="connsiteY0" fmla="*/ 49 h 10000"/>
              <a:gd name="connsiteX1" fmla="*/ 9311 w 10000"/>
              <a:gd name="connsiteY1" fmla="*/ 49 h 10000"/>
              <a:gd name="connsiteX2" fmla="*/ 0 w 10000"/>
              <a:gd name="connsiteY2" fmla="*/ 0 h 10000"/>
              <a:gd name="connsiteX3" fmla="*/ 29 w 10000"/>
              <a:gd name="connsiteY3" fmla="*/ 3697 h 10000"/>
              <a:gd name="connsiteX4" fmla="*/ 8634 w 10000"/>
              <a:gd name="connsiteY4" fmla="*/ 3630 h 10000"/>
              <a:gd name="connsiteX5" fmla="*/ 8992 w 10000"/>
              <a:gd name="connsiteY5" fmla="*/ 3630 h 10000"/>
              <a:gd name="connsiteX6" fmla="*/ 9651 w 10000"/>
              <a:gd name="connsiteY6" fmla="*/ 6726 h 10000"/>
              <a:gd name="connsiteX7" fmla="*/ 9680 w 10000"/>
              <a:gd name="connsiteY7" fmla="*/ 7996 h 10000"/>
              <a:gd name="connsiteX8" fmla="*/ 9679 w 10000"/>
              <a:gd name="connsiteY8" fmla="*/ 8095 h 10000"/>
              <a:gd name="connsiteX9" fmla="*/ 9602 w 10000"/>
              <a:gd name="connsiteY9" fmla="*/ 10000 h 10000"/>
              <a:gd name="connsiteX10" fmla="*/ 9911 w 10000"/>
              <a:gd name="connsiteY10" fmla="*/ 6547 h 10000"/>
              <a:gd name="connsiteX11" fmla="*/ 9911 w 10000"/>
              <a:gd name="connsiteY11" fmla="*/ 6547 h 10000"/>
              <a:gd name="connsiteX12" fmla="*/ 9913 w 10000"/>
              <a:gd name="connsiteY12" fmla="*/ 6547 h 10000"/>
              <a:gd name="connsiteX13" fmla="*/ 10000 w 10000"/>
              <a:gd name="connsiteY13" fmla="*/ 4414 h 10000"/>
              <a:gd name="connsiteX14" fmla="*/ 9311 w 10000"/>
              <a:gd name="connsiteY14" fmla="*/ 49 h 10000"/>
              <a:gd name="connsiteX0" fmla="*/ 9297 w 9986"/>
              <a:gd name="connsiteY0" fmla="*/ 49 h 10000"/>
              <a:gd name="connsiteX1" fmla="*/ 9297 w 9986"/>
              <a:gd name="connsiteY1" fmla="*/ 49 h 10000"/>
              <a:gd name="connsiteX2" fmla="*/ 0 w 9986"/>
              <a:gd name="connsiteY2" fmla="*/ 0 h 10000"/>
              <a:gd name="connsiteX3" fmla="*/ 15 w 9986"/>
              <a:gd name="connsiteY3" fmla="*/ 3697 h 10000"/>
              <a:gd name="connsiteX4" fmla="*/ 8620 w 9986"/>
              <a:gd name="connsiteY4" fmla="*/ 3630 h 10000"/>
              <a:gd name="connsiteX5" fmla="*/ 8978 w 9986"/>
              <a:gd name="connsiteY5" fmla="*/ 3630 h 10000"/>
              <a:gd name="connsiteX6" fmla="*/ 9637 w 9986"/>
              <a:gd name="connsiteY6" fmla="*/ 6726 h 10000"/>
              <a:gd name="connsiteX7" fmla="*/ 9666 w 9986"/>
              <a:gd name="connsiteY7" fmla="*/ 7996 h 10000"/>
              <a:gd name="connsiteX8" fmla="*/ 9665 w 9986"/>
              <a:gd name="connsiteY8" fmla="*/ 8095 h 10000"/>
              <a:gd name="connsiteX9" fmla="*/ 9588 w 9986"/>
              <a:gd name="connsiteY9" fmla="*/ 10000 h 10000"/>
              <a:gd name="connsiteX10" fmla="*/ 9897 w 9986"/>
              <a:gd name="connsiteY10" fmla="*/ 6547 h 10000"/>
              <a:gd name="connsiteX11" fmla="*/ 9897 w 9986"/>
              <a:gd name="connsiteY11" fmla="*/ 6547 h 10000"/>
              <a:gd name="connsiteX12" fmla="*/ 9899 w 9986"/>
              <a:gd name="connsiteY12" fmla="*/ 6547 h 10000"/>
              <a:gd name="connsiteX13" fmla="*/ 9986 w 9986"/>
              <a:gd name="connsiteY13" fmla="*/ 4414 h 10000"/>
              <a:gd name="connsiteX14" fmla="*/ 9297 w 9986"/>
              <a:gd name="connsiteY14" fmla="*/ 4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86" h="10000">
                <a:moveTo>
                  <a:pt x="9297" y="49"/>
                </a:moveTo>
                <a:lnTo>
                  <a:pt x="9297" y="49"/>
                </a:lnTo>
                <a:lnTo>
                  <a:pt x="0" y="0"/>
                </a:lnTo>
                <a:cubicBezTo>
                  <a:pt x="4" y="49"/>
                  <a:pt x="2" y="3709"/>
                  <a:pt x="15" y="3697"/>
                </a:cubicBezTo>
                <a:lnTo>
                  <a:pt x="8620" y="3630"/>
                </a:lnTo>
                <a:lnTo>
                  <a:pt x="8978" y="3630"/>
                </a:lnTo>
                <a:cubicBezTo>
                  <a:pt x="9288" y="3630"/>
                  <a:pt x="9551" y="4940"/>
                  <a:pt x="9637" y="6726"/>
                </a:cubicBezTo>
                <a:cubicBezTo>
                  <a:pt x="9655" y="7133"/>
                  <a:pt x="9666" y="7559"/>
                  <a:pt x="9666" y="7996"/>
                </a:cubicBezTo>
                <a:cubicBezTo>
                  <a:pt x="9666" y="8026"/>
                  <a:pt x="9666" y="8065"/>
                  <a:pt x="9665" y="8095"/>
                </a:cubicBezTo>
                <a:cubicBezTo>
                  <a:pt x="9663" y="8780"/>
                  <a:pt x="9635" y="9425"/>
                  <a:pt x="9588" y="10000"/>
                </a:cubicBezTo>
                <a:lnTo>
                  <a:pt x="9897" y="6547"/>
                </a:lnTo>
                <a:lnTo>
                  <a:pt x="9897" y="6547"/>
                </a:lnTo>
                <a:lnTo>
                  <a:pt x="9899" y="6547"/>
                </a:lnTo>
                <a:cubicBezTo>
                  <a:pt x="9954" y="5912"/>
                  <a:pt x="9986" y="5189"/>
                  <a:pt x="9986" y="4414"/>
                </a:cubicBezTo>
                <a:cubicBezTo>
                  <a:pt x="9986" y="2003"/>
                  <a:pt x="9678" y="49"/>
                  <a:pt x="9297" y="49"/>
                </a:cubicBezTo>
                <a:close/>
              </a:path>
            </a:pathLst>
          </a:custGeom>
          <a:solidFill>
            <a:srgbClr val="CD410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>
            <a:off x="5592378" y="4969975"/>
            <a:ext cx="2786062" cy="823913"/>
          </a:xfrm>
          <a:custGeom>
            <a:avLst/>
            <a:gdLst>
              <a:gd name="T0" fmla="*/ 673 w 743"/>
              <a:gd name="T1" fmla="*/ 27 h 220"/>
              <a:gd name="T2" fmla="*/ 638 w 743"/>
              <a:gd name="T3" fmla="*/ 30 h 220"/>
              <a:gd name="T4" fmla="*/ 195 w 743"/>
              <a:gd name="T5" fmla="*/ 30 h 220"/>
              <a:gd name="T6" fmla="*/ 105 w 743"/>
              <a:gd name="T7" fmla="*/ 52 h 220"/>
              <a:gd name="T8" fmla="*/ 30 w 743"/>
              <a:gd name="T9" fmla="*/ 121 h 220"/>
              <a:gd name="T10" fmla="*/ 30 w 743"/>
              <a:gd name="T11" fmla="*/ 122 h 220"/>
              <a:gd name="T12" fmla="*/ 22 w 743"/>
              <a:gd name="T13" fmla="*/ 135 h 220"/>
              <a:gd name="T14" fmla="*/ 0 w 743"/>
              <a:gd name="T15" fmla="*/ 220 h 220"/>
              <a:gd name="T16" fmla="*/ 70 w 743"/>
              <a:gd name="T17" fmla="*/ 193 h 220"/>
              <a:gd name="T18" fmla="*/ 105 w 743"/>
              <a:gd name="T19" fmla="*/ 190 h 220"/>
              <a:gd name="T20" fmla="*/ 548 w 743"/>
              <a:gd name="T21" fmla="*/ 190 h 220"/>
              <a:gd name="T22" fmla="*/ 638 w 743"/>
              <a:gd name="T23" fmla="*/ 168 h 220"/>
              <a:gd name="T24" fmla="*/ 713 w 743"/>
              <a:gd name="T25" fmla="*/ 99 h 220"/>
              <a:gd name="T26" fmla="*/ 713 w 743"/>
              <a:gd name="T27" fmla="*/ 98 h 220"/>
              <a:gd name="T28" fmla="*/ 721 w 743"/>
              <a:gd name="T29" fmla="*/ 85 h 220"/>
              <a:gd name="T30" fmla="*/ 743 w 743"/>
              <a:gd name="T31" fmla="*/ 0 h 220"/>
              <a:gd name="T32" fmla="*/ 673 w 743"/>
              <a:gd name="T33" fmla="*/ 27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43" h="220">
                <a:moveTo>
                  <a:pt x="673" y="27"/>
                </a:moveTo>
                <a:cubicBezTo>
                  <a:pt x="662" y="29"/>
                  <a:pt x="650" y="30"/>
                  <a:pt x="638" y="30"/>
                </a:cubicBezTo>
                <a:cubicBezTo>
                  <a:pt x="195" y="30"/>
                  <a:pt x="195" y="30"/>
                  <a:pt x="195" y="30"/>
                </a:cubicBezTo>
                <a:cubicBezTo>
                  <a:pt x="162" y="30"/>
                  <a:pt x="131" y="38"/>
                  <a:pt x="105" y="52"/>
                </a:cubicBezTo>
                <a:cubicBezTo>
                  <a:pt x="74" y="68"/>
                  <a:pt x="48" y="92"/>
                  <a:pt x="30" y="121"/>
                </a:cubicBezTo>
                <a:cubicBezTo>
                  <a:pt x="30" y="121"/>
                  <a:pt x="30" y="122"/>
                  <a:pt x="30" y="122"/>
                </a:cubicBezTo>
                <a:cubicBezTo>
                  <a:pt x="27" y="126"/>
                  <a:pt x="25" y="131"/>
                  <a:pt x="22" y="135"/>
                </a:cubicBezTo>
                <a:cubicBezTo>
                  <a:pt x="8" y="161"/>
                  <a:pt x="1" y="190"/>
                  <a:pt x="0" y="220"/>
                </a:cubicBezTo>
                <a:cubicBezTo>
                  <a:pt x="21" y="207"/>
                  <a:pt x="45" y="198"/>
                  <a:pt x="70" y="193"/>
                </a:cubicBezTo>
                <a:cubicBezTo>
                  <a:pt x="81" y="191"/>
                  <a:pt x="93" y="190"/>
                  <a:pt x="105" y="190"/>
                </a:cubicBezTo>
                <a:cubicBezTo>
                  <a:pt x="548" y="190"/>
                  <a:pt x="548" y="190"/>
                  <a:pt x="548" y="190"/>
                </a:cubicBezTo>
                <a:cubicBezTo>
                  <a:pt x="581" y="190"/>
                  <a:pt x="612" y="182"/>
                  <a:pt x="638" y="168"/>
                </a:cubicBezTo>
                <a:cubicBezTo>
                  <a:pt x="669" y="152"/>
                  <a:pt x="695" y="128"/>
                  <a:pt x="713" y="99"/>
                </a:cubicBezTo>
                <a:cubicBezTo>
                  <a:pt x="713" y="99"/>
                  <a:pt x="713" y="99"/>
                  <a:pt x="713" y="98"/>
                </a:cubicBezTo>
                <a:cubicBezTo>
                  <a:pt x="716" y="94"/>
                  <a:pt x="718" y="89"/>
                  <a:pt x="721" y="85"/>
                </a:cubicBezTo>
                <a:cubicBezTo>
                  <a:pt x="735" y="59"/>
                  <a:pt x="742" y="30"/>
                  <a:pt x="743" y="0"/>
                </a:cubicBezTo>
                <a:cubicBezTo>
                  <a:pt x="722" y="13"/>
                  <a:pt x="698" y="23"/>
                  <a:pt x="673" y="27"/>
                </a:cubicBezTo>
                <a:close/>
              </a:path>
            </a:pathLst>
          </a:custGeom>
          <a:solidFill>
            <a:srgbClr val="1CA9F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Freeform 16"/>
          <p:cNvSpPr>
            <a:spLocks noChangeAspect="1"/>
          </p:cNvSpPr>
          <p:nvPr userDrawn="1"/>
        </p:nvSpPr>
        <p:spPr bwMode="auto">
          <a:xfrm rot="10800000">
            <a:off x="5329354" y="5482807"/>
            <a:ext cx="7773527" cy="1380744"/>
          </a:xfrm>
          <a:custGeom>
            <a:avLst/>
            <a:gdLst>
              <a:gd name="T0" fmla="*/ 6265 w 6795"/>
              <a:gd name="T1" fmla="*/ 0 h 1207"/>
              <a:gd name="T2" fmla="*/ 6265 w 6795"/>
              <a:gd name="T3" fmla="*/ 0 h 1207"/>
              <a:gd name="T4" fmla="*/ 0 w 6795"/>
              <a:gd name="T5" fmla="*/ 0 h 1207"/>
              <a:gd name="T6" fmla="*/ 0 w 6795"/>
              <a:gd name="T7" fmla="*/ 435 h 1207"/>
              <a:gd name="T8" fmla="*/ 5745 w 6795"/>
              <a:gd name="T9" fmla="*/ 435 h 1207"/>
              <a:gd name="T10" fmla="*/ 6020 w 6795"/>
              <a:gd name="T11" fmla="*/ 435 h 1207"/>
              <a:gd name="T12" fmla="*/ 6526 w 6795"/>
              <a:gd name="T13" fmla="*/ 810 h 1207"/>
              <a:gd name="T14" fmla="*/ 6549 w 6795"/>
              <a:gd name="T15" fmla="*/ 964 h 1207"/>
              <a:gd name="T16" fmla="*/ 6549 w 6795"/>
              <a:gd name="T17" fmla="*/ 976 h 1207"/>
              <a:gd name="T18" fmla="*/ 6490 w 6795"/>
              <a:gd name="T19" fmla="*/ 1207 h 1207"/>
              <a:gd name="T20" fmla="*/ 6727 w 6795"/>
              <a:gd name="T21" fmla="*/ 788 h 1207"/>
              <a:gd name="T22" fmla="*/ 6727 w 6795"/>
              <a:gd name="T23" fmla="*/ 788 h 1207"/>
              <a:gd name="T24" fmla="*/ 6727 w 6795"/>
              <a:gd name="T25" fmla="*/ 788 h 1207"/>
              <a:gd name="T26" fmla="*/ 6795 w 6795"/>
              <a:gd name="T27" fmla="*/ 529 h 1207"/>
              <a:gd name="T28" fmla="*/ 6265 w 6795"/>
              <a:gd name="T29" fmla="*/ 0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795" h="1207">
                <a:moveTo>
                  <a:pt x="6265" y="0"/>
                </a:moveTo>
                <a:cubicBezTo>
                  <a:pt x="6265" y="0"/>
                  <a:pt x="6265" y="0"/>
                  <a:pt x="626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5"/>
                  <a:pt x="0" y="435"/>
                  <a:pt x="0" y="435"/>
                </a:cubicBezTo>
                <a:cubicBezTo>
                  <a:pt x="5745" y="435"/>
                  <a:pt x="5745" y="435"/>
                  <a:pt x="5745" y="435"/>
                </a:cubicBezTo>
                <a:cubicBezTo>
                  <a:pt x="6020" y="435"/>
                  <a:pt x="6020" y="435"/>
                  <a:pt x="6020" y="435"/>
                </a:cubicBezTo>
                <a:cubicBezTo>
                  <a:pt x="6259" y="435"/>
                  <a:pt x="6461" y="593"/>
                  <a:pt x="6526" y="810"/>
                </a:cubicBezTo>
                <a:cubicBezTo>
                  <a:pt x="6541" y="859"/>
                  <a:pt x="6549" y="910"/>
                  <a:pt x="6549" y="964"/>
                </a:cubicBezTo>
                <a:cubicBezTo>
                  <a:pt x="6549" y="968"/>
                  <a:pt x="6549" y="972"/>
                  <a:pt x="6549" y="976"/>
                </a:cubicBezTo>
                <a:cubicBezTo>
                  <a:pt x="6547" y="1059"/>
                  <a:pt x="6526" y="1138"/>
                  <a:pt x="6490" y="1207"/>
                </a:cubicBezTo>
                <a:cubicBezTo>
                  <a:pt x="6727" y="788"/>
                  <a:pt x="6727" y="788"/>
                  <a:pt x="6727" y="788"/>
                </a:cubicBezTo>
                <a:cubicBezTo>
                  <a:pt x="6727" y="788"/>
                  <a:pt x="6727" y="788"/>
                  <a:pt x="6727" y="788"/>
                </a:cubicBezTo>
                <a:cubicBezTo>
                  <a:pt x="6727" y="788"/>
                  <a:pt x="6727" y="788"/>
                  <a:pt x="6727" y="788"/>
                </a:cubicBezTo>
                <a:cubicBezTo>
                  <a:pt x="6770" y="711"/>
                  <a:pt x="6795" y="623"/>
                  <a:pt x="6795" y="529"/>
                </a:cubicBezTo>
                <a:cubicBezTo>
                  <a:pt x="6795" y="237"/>
                  <a:pt x="6558" y="0"/>
                  <a:pt x="6265" y="0"/>
                </a:cubicBezTo>
                <a:close/>
              </a:path>
            </a:pathLst>
          </a:custGeom>
          <a:solidFill>
            <a:srgbClr val="FCB51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6067425" y="3980488"/>
            <a:ext cx="0" cy="316707"/>
          </a:xfrm>
          <a:prstGeom prst="line">
            <a:avLst/>
          </a:prstGeom>
          <a:ln w="190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 userDrawn="1"/>
        </p:nvSpPr>
        <p:spPr>
          <a:xfrm>
            <a:off x="5715000" y="6465330"/>
            <a:ext cx="3417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Finance and Markets</a:t>
            </a:r>
            <a:r>
              <a:rPr lang="en-US" sz="1200" b="1" i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Practice</a:t>
            </a:r>
            <a:endParaRPr lang="en-US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0" y="3930650"/>
            <a:ext cx="2438400" cy="412750"/>
          </a:xfrm>
        </p:spPr>
        <p:txBody>
          <a:bodyPr/>
          <a:lstStyle>
            <a:lvl1pPr marL="0" indent="0" algn="r">
              <a:buNone/>
              <a:defRPr b="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3930650"/>
            <a:ext cx="2438400" cy="412750"/>
          </a:xfrm>
        </p:spPr>
        <p:txBody>
          <a:bodyPr/>
          <a:lstStyle>
            <a:lvl1pPr marL="0" indent="0" algn="l">
              <a:buNone/>
              <a:defRPr b="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87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7200" y="1600200"/>
            <a:ext cx="8229600" cy="4572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3400" y="1600200"/>
            <a:ext cx="8153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cap="all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>
              <a:defRPr kumimoji="0" lang="en-US" sz="3800" b="1" i="1" u="none" strike="noStrike" cap="none" spc="0" normalizeH="0" baseline="0">
                <a:ln>
                  <a:noFill/>
                </a:ln>
                <a:solidFill>
                  <a:srgbClr val="CD4106"/>
                </a:solidFill>
                <a:effectLst/>
                <a:uLnTx/>
                <a:uFillTx/>
                <a:latin typeface="Georgia"/>
              </a:defRPr>
            </a:lvl1pPr>
          </a:lstStyle>
          <a:p>
            <a:pPr marL="0" marR="0" lvl="0" indent="0" algn="l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tabLst/>
            </a:pPr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9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>
              <a:defRPr kumimoji="0" lang="en-US" sz="3800" b="1" i="1" u="none" strike="noStrike" cap="none" spc="0" normalizeH="0" baseline="0">
                <a:ln>
                  <a:noFill/>
                </a:ln>
                <a:solidFill>
                  <a:srgbClr val="CD4106"/>
                </a:solidFill>
                <a:effectLst/>
                <a:uLnTx/>
                <a:uFillTx/>
                <a:latin typeface="Georgia"/>
              </a:defRPr>
            </a:lvl1pPr>
          </a:lstStyle>
          <a:p>
            <a:pPr marL="0" marR="0" lvl="0" indent="0" algn="l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tabLst/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cap="al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172200" y="1600200"/>
            <a:ext cx="2590800" cy="4572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3400" y="1589314"/>
            <a:ext cx="54864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39543" y="1600200"/>
            <a:ext cx="2590800" cy="457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041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>
            <a:lvl1pPr>
              <a:def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cap="al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6"/>
          <a:stretch/>
        </p:blipFill>
        <p:spPr>
          <a:xfrm>
            <a:off x="-161925" y="1560124"/>
            <a:ext cx="8883706" cy="198446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03" y="3754816"/>
            <a:ext cx="6149733" cy="29507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" y="3132985"/>
            <a:ext cx="7407910" cy="1028649"/>
          </a:xfrm>
          <a:prstGeom prst="rect">
            <a:avLst/>
          </a:prstGeom>
        </p:spPr>
      </p:pic>
      <p:grpSp>
        <p:nvGrpSpPr>
          <p:cNvPr id="42" name="Group 41"/>
          <p:cNvGrpSpPr/>
          <p:nvPr userDrawn="1"/>
        </p:nvGrpSpPr>
        <p:grpSpPr>
          <a:xfrm>
            <a:off x="909161" y="1373504"/>
            <a:ext cx="2836802" cy="1081564"/>
            <a:chOff x="909161" y="1021079"/>
            <a:chExt cx="2836802" cy="1081564"/>
          </a:xfrm>
        </p:grpSpPr>
        <p:sp>
          <p:nvSpPr>
            <p:cNvPr id="43" name="TextBox 42"/>
            <p:cNvSpPr txBox="1"/>
            <p:nvPr/>
          </p:nvSpPr>
          <p:spPr>
            <a:xfrm>
              <a:off x="2024487" y="1396891"/>
              <a:ext cx="17214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909161" y="1021079"/>
              <a:ext cx="1081564" cy="1081564"/>
              <a:chOff x="934402" y="1008221"/>
              <a:chExt cx="1031082" cy="1031082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934402" y="1008221"/>
                <a:ext cx="1031082" cy="1031082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011555" y="1085374"/>
                <a:ext cx="876776" cy="87677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209347" y="1078951"/>
              <a:ext cx="4860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/>
                </a:rPr>
                <a:t>1</a:t>
              </a:r>
              <a:endParaRPr kumimoji="0" lang="en-US" sz="4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</a:endParaRPr>
            </a:p>
          </p:txBody>
        </p:sp>
      </p:grpSp>
      <p:grpSp>
        <p:nvGrpSpPr>
          <p:cNvPr id="48" name="Group 47"/>
          <p:cNvGrpSpPr/>
          <p:nvPr userDrawn="1"/>
        </p:nvGrpSpPr>
        <p:grpSpPr>
          <a:xfrm>
            <a:off x="4058602" y="1373504"/>
            <a:ext cx="2836326" cy="1081564"/>
            <a:chOff x="4058602" y="1021079"/>
            <a:chExt cx="2836326" cy="1081564"/>
          </a:xfrm>
        </p:grpSpPr>
        <p:sp>
          <p:nvSpPr>
            <p:cNvPr id="49" name="TextBox 48"/>
            <p:cNvSpPr txBox="1"/>
            <p:nvPr/>
          </p:nvSpPr>
          <p:spPr>
            <a:xfrm>
              <a:off x="5173452" y="1396891"/>
              <a:ext cx="17214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4058602" y="1021079"/>
              <a:ext cx="1081564" cy="1081564"/>
              <a:chOff x="934402" y="1008221"/>
              <a:chExt cx="1031082" cy="1031082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934402" y="1008221"/>
                <a:ext cx="1031082" cy="1031082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011555" y="1085374"/>
                <a:ext cx="876776" cy="87677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4315153" y="1078951"/>
              <a:ext cx="57099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/>
                </a:rPr>
                <a:t>2</a:t>
              </a:r>
              <a:endParaRPr kumimoji="0" lang="en-US" sz="4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</a:endParaRPr>
            </a:p>
          </p:txBody>
        </p:sp>
      </p:grpSp>
      <p:grpSp>
        <p:nvGrpSpPr>
          <p:cNvPr id="54" name="Group 53"/>
          <p:cNvGrpSpPr/>
          <p:nvPr userDrawn="1"/>
        </p:nvGrpSpPr>
        <p:grpSpPr>
          <a:xfrm>
            <a:off x="1400601" y="3112611"/>
            <a:ext cx="3198582" cy="1081564"/>
            <a:chOff x="1400601" y="2760186"/>
            <a:chExt cx="3198582" cy="1081564"/>
          </a:xfrm>
        </p:grpSpPr>
        <p:sp>
          <p:nvSpPr>
            <p:cNvPr id="55" name="TextBox 54"/>
            <p:cNvSpPr txBox="1"/>
            <p:nvPr/>
          </p:nvSpPr>
          <p:spPr>
            <a:xfrm>
              <a:off x="2516197" y="3130441"/>
              <a:ext cx="20829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1400601" y="2760186"/>
              <a:ext cx="1081564" cy="1081564"/>
              <a:chOff x="934402" y="1008221"/>
              <a:chExt cx="1031082" cy="1031082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934402" y="1008221"/>
                <a:ext cx="1031082" cy="1031082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011555" y="1085374"/>
                <a:ext cx="876776" cy="87677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1666547" y="2776702"/>
              <a:ext cx="5838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/>
                </a:rPr>
                <a:t>4</a:t>
              </a:r>
              <a:endParaRPr kumimoji="0" lang="en-US" sz="4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</a:endParaRPr>
            </a:p>
          </p:txBody>
        </p:sp>
      </p:grpSp>
      <p:grpSp>
        <p:nvGrpSpPr>
          <p:cNvPr id="60" name="Group 59"/>
          <p:cNvGrpSpPr/>
          <p:nvPr userDrawn="1"/>
        </p:nvGrpSpPr>
        <p:grpSpPr>
          <a:xfrm>
            <a:off x="4785042" y="3112611"/>
            <a:ext cx="3643683" cy="1081564"/>
            <a:chOff x="4607242" y="2760186"/>
            <a:chExt cx="3643683" cy="1081564"/>
          </a:xfrm>
        </p:grpSpPr>
        <p:sp>
          <p:nvSpPr>
            <p:cNvPr id="61" name="TextBox 60"/>
            <p:cNvSpPr txBox="1"/>
            <p:nvPr/>
          </p:nvSpPr>
          <p:spPr>
            <a:xfrm>
              <a:off x="5730511" y="3130441"/>
              <a:ext cx="2520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4607242" y="2760186"/>
              <a:ext cx="1081564" cy="1081564"/>
              <a:chOff x="934402" y="1008221"/>
              <a:chExt cx="1031082" cy="1031082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934402" y="1008221"/>
                <a:ext cx="1031082" cy="1031082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011555" y="1085374"/>
                <a:ext cx="876776" cy="87677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4873515" y="2789402"/>
              <a:ext cx="5838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/>
                </a:rPr>
                <a:t>3</a:t>
              </a:r>
              <a:endParaRPr kumimoji="0" lang="en-US" sz="4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</a:endParaRPr>
            </a:p>
          </p:txBody>
        </p:sp>
      </p:grpSp>
      <p:grpSp>
        <p:nvGrpSpPr>
          <p:cNvPr id="66" name="Group 65"/>
          <p:cNvGrpSpPr/>
          <p:nvPr userDrawn="1"/>
        </p:nvGrpSpPr>
        <p:grpSpPr>
          <a:xfrm>
            <a:off x="1874114" y="4691856"/>
            <a:ext cx="4459635" cy="1081564"/>
            <a:chOff x="1874114" y="4339431"/>
            <a:chExt cx="4459635" cy="1081564"/>
          </a:xfrm>
        </p:grpSpPr>
        <p:sp>
          <p:nvSpPr>
            <p:cNvPr id="67" name="TextBox 66"/>
            <p:cNvSpPr txBox="1"/>
            <p:nvPr/>
          </p:nvSpPr>
          <p:spPr>
            <a:xfrm>
              <a:off x="2979078" y="4721116"/>
              <a:ext cx="33546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1874114" y="4339431"/>
              <a:ext cx="1081564" cy="1081564"/>
              <a:chOff x="934402" y="1008221"/>
              <a:chExt cx="1031082" cy="1031082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934402" y="1008221"/>
                <a:ext cx="1031082" cy="1031082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011555" y="1085374"/>
                <a:ext cx="876776" cy="87677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2139511" y="4369345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/>
                </a:rPr>
                <a:t>5</a:t>
              </a:r>
              <a:endParaRPr kumimoji="0" lang="en-US" sz="4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</a:endParaRPr>
            </a:p>
          </p:txBody>
        </p:sp>
      </p:grpSp>
      <p:sp>
        <p:nvSpPr>
          <p:cNvPr id="73" name="Text Placeholder 72"/>
          <p:cNvSpPr>
            <a:spLocks noGrp="1"/>
          </p:cNvSpPr>
          <p:nvPr>
            <p:ph type="body" sz="quarter" idx="13"/>
          </p:nvPr>
        </p:nvSpPr>
        <p:spPr>
          <a:xfrm>
            <a:off x="2139950" y="1676400"/>
            <a:ext cx="1746250" cy="701675"/>
          </a:xfrm>
        </p:spPr>
        <p:txBody>
          <a:bodyPr/>
          <a:lstStyle>
            <a:lvl1pPr marL="0" indent="0">
              <a:buNone/>
              <a:defRPr b="0" cap="all" baseline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4" name="Text Placeholder 72"/>
          <p:cNvSpPr>
            <a:spLocks noGrp="1"/>
          </p:cNvSpPr>
          <p:nvPr>
            <p:ph type="body" sz="quarter" idx="14"/>
          </p:nvPr>
        </p:nvSpPr>
        <p:spPr>
          <a:xfrm>
            <a:off x="5325823" y="1676400"/>
            <a:ext cx="1746250" cy="701675"/>
          </a:xfrm>
        </p:spPr>
        <p:txBody>
          <a:bodyPr/>
          <a:lstStyle>
            <a:lvl1pPr marL="0" indent="0">
              <a:buNone/>
              <a:defRPr b="0" cap="all" baseline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5" name="Text Placeholder 72"/>
          <p:cNvSpPr>
            <a:spLocks noGrp="1"/>
          </p:cNvSpPr>
          <p:nvPr>
            <p:ph type="body" sz="quarter" idx="15"/>
          </p:nvPr>
        </p:nvSpPr>
        <p:spPr>
          <a:xfrm>
            <a:off x="2640331" y="3413125"/>
            <a:ext cx="1746250" cy="701675"/>
          </a:xfrm>
        </p:spPr>
        <p:txBody>
          <a:bodyPr/>
          <a:lstStyle>
            <a:lvl1pPr marL="0" indent="0">
              <a:buNone/>
              <a:defRPr b="0" cap="all" baseline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6" name="Text Placeholder 72"/>
          <p:cNvSpPr>
            <a:spLocks noGrp="1"/>
          </p:cNvSpPr>
          <p:nvPr>
            <p:ph type="body" sz="quarter" idx="16"/>
          </p:nvPr>
        </p:nvSpPr>
        <p:spPr>
          <a:xfrm>
            <a:off x="5908311" y="3429000"/>
            <a:ext cx="1746250" cy="701675"/>
          </a:xfrm>
        </p:spPr>
        <p:txBody>
          <a:bodyPr/>
          <a:lstStyle>
            <a:lvl1pPr marL="0" indent="0">
              <a:buNone/>
              <a:defRPr b="0" cap="all" baseline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7" name="Text Placeholder 72"/>
          <p:cNvSpPr>
            <a:spLocks noGrp="1"/>
          </p:cNvSpPr>
          <p:nvPr>
            <p:ph type="body" sz="quarter" idx="17"/>
          </p:nvPr>
        </p:nvSpPr>
        <p:spPr>
          <a:xfrm>
            <a:off x="3046049" y="5013325"/>
            <a:ext cx="1746250" cy="701675"/>
          </a:xfrm>
        </p:spPr>
        <p:txBody>
          <a:bodyPr/>
          <a:lstStyle>
            <a:lvl1pPr marL="0" indent="0">
              <a:buNone/>
              <a:defRPr b="0" cap="all" baseline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8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8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2800" b="1"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cap="al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Freeform 8"/>
          <p:cNvSpPr>
            <a:spLocks/>
          </p:cNvSpPr>
          <p:nvPr userDrawn="1"/>
        </p:nvSpPr>
        <p:spPr bwMode="auto">
          <a:xfrm>
            <a:off x="-319405" y="2746373"/>
            <a:ext cx="8972550" cy="1384574"/>
          </a:xfrm>
          <a:custGeom>
            <a:avLst/>
            <a:gdLst>
              <a:gd name="T0" fmla="*/ 6059 w 6499"/>
              <a:gd name="T1" fmla="*/ 0 h 1003"/>
              <a:gd name="T2" fmla="*/ 6059 w 6499"/>
              <a:gd name="T3" fmla="*/ 0 h 1003"/>
              <a:gd name="T4" fmla="*/ 0 w 6499"/>
              <a:gd name="T5" fmla="*/ 0 h 1003"/>
              <a:gd name="T6" fmla="*/ 0 w 6499"/>
              <a:gd name="T7" fmla="*/ 361 h 1003"/>
              <a:gd name="T8" fmla="*/ 5626 w 6499"/>
              <a:gd name="T9" fmla="*/ 361 h 1003"/>
              <a:gd name="T10" fmla="*/ 5855 w 6499"/>
              <a:gd name="T11" fmla="*/ 361 h 1003"/>
              <a:gd name="T12" fmla="*/ 6276 w 6499"/>
              <a:gd name="T13" fmla="*/ 673 h 1003"/>
              <a:gd name="T14" fmla="*/ 6295 w 6499"/>
              <a:gd name="T15" fmla="*/ 801 h 1003"/>
              <a:gd name="T16" fmla="*/ 6294 w 6499"/>
              <a:gd name="T17" fmla="*/ 811 h 1003"/>
              <a:gd name="T18" fmla="*/ 6245 w 6499"/>
              <a:gd name="T19" fmla="*/ 1003 h 1003"/>
              <a:gd name="T20" fmla="*/ 6442 w 6499"/>
              <a:gd name="T21" fmla="*/ 655 h 1003"/>
              <a:gd name="T22" fmla="*/ 6442 w 6499"/>
              <a:gd name="T23" fmla="*/ 655 h 1003"/>
              <a:gd name="T24" fmla="*/ 6443 w 6499"/>
              <a:gd name="T25" fmla="*/ 655 h 1003"/>
              <a:gd name="T26" fmla="*/ 6499 w 6499"/>
              <a:gd name="T27" fmla="*/ 440 h 1003"/>
              <a:gd name="T28" fmla="*/ 6059 w 6499"/>
              <a:gd name="T29" fmla="*/ 0 h 1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499" h="1003">
                <a:moveTo>
                  <a:pt x="6059" y="0"/>
                </a:moveTo>
                <a:cubicBezTo>
                  <a:pt x="6059" y="0"/>
                  <a:pt x="6059" y="0"/>
                  <a:pt x="60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61"/>
                  <a:pt x="0" y="361"/>
                  <a:pt x="0" y="361"/>
                </a:cubicBezTo>
                <a:cubicBezTo>
                  <a:pt x="5626" y="361"/>
                  <a:pt x="5626" y="361"/>
                  <a:pt x="5626" y="361"/>
                </a:cubicBezTo>
                <a:cubicBezTo>
                  <a:pt x="5855" y="361"/>
                  <a:pt x="5855" y="361"/>
                  <a:pt x="5855" y="361"/>
                </a:cubicBezTo>
                <a:cubicBezTo>
                  <a:pt x="6053" y="361"/>
                  <a:pt x="6221" y="493"/>
                  <a:pt x="6276" y="673"/>
                </a:cubicBezTo>
                <a:cubicBezTo>
                  <a:pt x="6288" y="714"/>
                  <a:pt x="6295" y="757"/>
                  <a:pt x="6295" y="801"/>
                </a:cubicBezTo>
                <a:cubicBezTo>
                  <a:pt x="6295" y="804"/>
                  <a:pt x="6295" y="808"/>
                  <a:pt x="6294" y="811"/>
                </a:cubicBezTo>
                <a:cubicBezTo>
                  <a:pt x="6293" y="880"/>
                  <a:pt x="6275" y="945"/>
                  <a:pt x="6245" y="1003"/>
                </a:cubicBezTo>
                <a:cubicBezTo>
                  <a:pt x="6442" y="655"/>
                  <a:pt x="6442" y="655"/>
                  <a:pt x="6442" y="655"/>
                </a:cubicBezTo>
                <a:cubicBezTo>
                  <a:pt x="6442" y="655"/>
                  <a:pt x="6442" y="655"/>
                  <a:pt x="6442" y="655"/>
                </a:cubicBezTo>
                <a:cubicBezTo>
                  <a:pt x="6443" y="655"/>
                  <a:pt x="6443" y="655"/>
                  <a:pt x="6443" y="655"/>
                </a:cubicBezTo>
                <a:cubicBezTo>
                  <a:pt x="6478" y="591"/>
                  <a:pt x="6499" y="518"/>
                  <a:pt x="6499" y="440"/>
                </a:cubicBezTo>
                <a:cubicBezTo>
                  <a:pt x="6499" y="197"/>
                  <a:pt x="6302" y="0"/>
                  <a:pt x="6059" y="0"/>
                </a:cubicBezTo>
                <a:close/>
              </a:path>
            </a:pathLst>
          </a:custGeom>
          <a:solidFill>
            <a:srgbClr val="CD410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Freeform 11"/>
          <p:cNvSpPr>
            <a:spLocks noChangeAspect="1"/>
          </p:cNvSpPr>
          <p:nvPr userDrawn="1"/>
        </p:nvSpPr>
        <p:spPr bwMode="auto">
          <a:xfrm>
            <a:off x="2038556" y="3863846"/>
            <a:ext cx="6332263" cy="603504"/>
          </a:xfrm>
          <a:custGeom>
            <a:avLst/>
            <a:gdLst>
              <a:gd name="T0" fmla="*/ 4568 w 4735"/>
              <a:gd name="T1" fmla="*/ 65 h 451"/>
              <a:gd name="T2" fmla="*/ 4487 w 4735"/>
              <a:gd name="T3" fmla="*/ 72 h 451"/>
              <a:gd name="T4" fmla="*/ 3818 w 4735"/>
              <a:gd name="T5" fmla="*/ 72 h 451"/>
              <a:gd name="T6" fmla="*/ 0 w 4735"/>
              <a:gd name="T7" fmla="*/ 72 h 451"/>
              <a:gd name="T8" fmla="*/ 0 w 4735"/>
              <a:gd name="T9" fmla="*/ 451 h 451"/>
              <a:gd name="T10" fmla="*/ 4273 w 4735"/>
              <a:gd name="T11" fmla="*/ 451 h 451"/>
              <a:gd name="T12" fmla="*/ 4487 w 4735"/>
              <a:gd name="T13" fmla="*/ 399 h 451"/>
              <a:gd name="T14" fmla="*/ 4664 w 4735"/>
              <a:gd name="T15" fmla="*/ 235 h 451"/>
              <a:gd name="T16" fmla="*/ 4665 w 4735"/>
              <a:gd name="T17" fmla="*/ 234 h 451"/>
              <a:gd name="T18" fmla="*/ 4683 w 4735"/>
              <a:gd name="T19" fmla="*/ 202 h 451"/>
              <a:gd name="T20" fmla="*/ 4735 w 4735"/>
              <a:gd name="T21" fmla="*/ 0 h 451"/>
              <a:gd name="T22" fmla="*/ 4568 w 4735"/>
              <a:gd name="T23" fmla="*/ 65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35" h="451">
                <a:moveTo>
                  <a:pt x="4568" y="65"/>
                </a:moveTo>
                <a:cubicBezTo>
                  <a:pt x="4542" y="69"/>
                  <a:pt x="4515" y="72"/>
                  <a:pt x="4487" y="72"/>
                </a:cubicBezTo>
                <a:cubicBezTo>
                  <a:pt x="3818" y="72"/>
                  <a:pt x="3818" y="72"/>
                  <a:pt x="3818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451"/>
                  <a:pt x="0" y="451"/>
                  <a:pt x="0" y="451"/>
                </a:cubicBezTo>
                <a:cubicBezTo>
                  <a:pt x="4273" y="451"/>
                  <a:pt x="4273" y="451"/>
                  <a:pt x="4273" y="451"/>
                </a:cubicBezTo>
                <a:cubicBezTo>
                  <a:pt x="4350" y="451"/>
                  <a:pt x="4423" y="432"/>
                  <a:pt x="4487" y="399"/>
                </a:cubicBezTo>
                <a:cubicBezTo>
                  <a:pt x="4560" y="361"/>
                  <a:pt x="4621" y="304"/>
                  <a:pt x="4664" y="235"/>
                </a:cubicBezTo>
                <a:cubicBezTo>
                  <a:pt x="4664" y="235"/>
                  <a:pt x="4665" y="234"/>
                  <a:pt x="4665" y="234"/>
                </a:cubicBezTo>
                <a:cubicBezTo>
                  <a:pt x="4683" y="202"/>
                  <a:pt x="4683" y="202"/>
                  <a:pt x="4683" y="202"/>
                </a:cubicBezTo>
                <a:cubicBezTo>
                  <a:pt x="4715" y="141"/>
                  <a:pt x="4733" y="72"/>
                  <a:pt x="4735" y="0"/>
                </a:cubicBezTo>
                <a:cubicBezTo>
                  <a:pt x="4685" y="32"/>
                  <a:pt x="4628" y="54"/>
                  <a:pt x="4568" y="65"/>
                </a:cubicBezTo>
                <a:close/>
              </a:path>
            </a:pathLst>
          </a:custGeom>
          <a:solidFill>
            <a:srgbClr val="1CA9F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Freeform 16"/>
          <p:cNvSpPr>
            <a:spLocks noChangeAspect="1"/>
          </p:cNvSpPr>
          <p:nvPr userDrawn="1"/>
        </p:nvSpPr>
        <p:spPr bwMode="auto">
          <a:xfrm>
            <a:off x="-455614" y="5181600"/>
            <a:ext cx="7773527" cy="1380744"/>
          </a:xfrm>
          <a:custGeom>
            <a:avLst/>
            <a:gdLst>
              <a:gd name="T0" fmla="*/ 6265 w 6795"/>
              <a:gd name="T1" fmla="*/ 0 h 1207"/>
              <a:gd name="T2" fmla="*/ 6265 w 6795"/>
              <a:gd name="T3" fmla="*/ 0 h 1207"/>
              <a:gd name="T4" fmla="*/ 0 w 6795"/>
              <a:gd name="T5" fmla="*/ 0 h 1207"/>
              <a:gd name="T6" fmla="*/ 0 w 6795"/>
              <a:gd name="T7" fmla="*/ 435 h 1207"/>
              <a:gd name="T8" fmla="*/ 5745 w 6795"/>
              <a:gd name="T9" fmla="*/ 435 h 1207"/>
              <a:gd name="T10" fmla="*/ 6020 w 6795"/>
              <a:gd name="T11" fmla="*/ 435 h 1207"/>
              <a:gd name="T12" fmla="*/ 6526 w 6795"/>
              <a:gd name="T13" fmla="*/ 810 h 1207"/>
              <a:gd name="T14" fmla="*/ 6549 w 6795"/>
              <a:gd name="T15" fmla="*/ 964 h 1207"/>
              <a:gd name="T16" fmla="*/ 6549 w 6795"/>
              <a:gd name="T17" fmla="*/ 976 h 1207"/>
              <a:gd name="T18" fmla="*/ 6490 w 6795"/>
              <a:gd name="T19" fmla="*/ 1207 h 1207"/>
              <a:gd name="T20" fmla="*/ 6727 w 6795"/>
              <a:gd name="T21" fmla="*/ 788 h 1207"/>
              <a:gd name="T22" fmla="*/ 6727 w 6795"/>
              <a:gd name="T23" fmla="*/ 788 h 1207"/>
              <a:gd name="T24" fmla="*/ 6727 w 6795"/>
              <a:gd name="T25" fmla="*/ 788 h 1207"/>
              <a:gd name="T26" fmla="*/ 6795 w 6795"/>
              <a:gd name="T27" fmla="*/ 529 h 1207"/>
              <a:gd name="T28" fmla="*/ 6265 w 6795"/>
              <a:gd name="T29" fmla="*/ 0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795" h="1207">
                <a:moveTo>
                  <a:pt x="6265" y="0"/>
                </a:moveTo>
                <a:cubicBezTo>
                  <a:pt x="6265" y="0"/>
                  <a:pt x="6265" y="0"/>
                  <a:pt x="626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5"/>
                  <a:pt x="0" y="435"/>
                  <a:pt x="0" y="435"/>
                </a:cubicBezTo>
                <a:cubicBezTo>
                  <a:pt x="5745" y="435"/>
                  <a:pt x="5745" y="435"/>
                  <a:pt x="5745" y="435"/>
                </a:cubicBezTo>
                <a:cubicBezTo>
                  <a:pt x="6020" y="435"/>
                  <a:pt x="6020" y="435"/>
                  <a:pt x="6020" y="435"/>
                </a:cubicBezTo>
                <a:cubicBezTo>
                  <a:pt x="6259" y="435"/>
                  <a:pt x="6461" y="593"/>
                  <a:pt x="6526" y="810"/>
                </a:cubicBezTo>
                <a:cubicBezTo>
                  <a:pt x="6541" y="859"/>
                  <a:pt x="6549" y="910"/>
                  <a:pt x="6549" y="964"/>
                </a:cubicBezTo>
                <a:cubicBezTo>
                  <a:pt x="6549" y="968"/>
                  <a:pt x="6549" y="972"/>
                  <a:pt x="6549" y="976"/>
                </a:cubicBezTo>
                <a:cubicBezTo>
                  <a:pt x="6547" y="1059"/>
                  <a:pt x="6526" y="1138"/>
                  <a:pt x="6490" y="1207"/>
                </a:cubicBezTo>
                <a:cubicBezTo>
                  <a:pt x="6727" y="788"/>
                  <a:pt x="6727" y="788"/>
                  <a:pt x="6727" y="788"/>
                </a:cubicBezTo>
                <a:cubicBezTo>
                  <a:pt x="6727" y="788"/>
                  <a:pt x="6727" y="788"/>
                  <a:pt x="6727" y="788"/>
                </a:cubicBezTo>
                <a:cubicBezTo>
                  <a:pt x="6727" y="788"/>
                  <a:pt x="6727" y="788"/>
                  <a:pt x="6727" y="788"/>
                </a:cubicBezTo>
                <a:cubicBezTo>
                  <a:pt x="6770" y="711"/>
                  <a:pt x="6795" y="623"/>
                  <a:pt x="6795" y="529"/>
                </a:cubicBezTo>
                <a:cubicBezTo>
                  <a:pt x="6795" y="237"/>
                  <a:pt x="6558" y="0"/>
                  <a:pt x="6265" y="0"/>
                </a:cubicBezTo>
                <a:close/>
              </a:path>
            </a:pathLst>
          </a:custGeom>
          <a:solidFill>
            <a:srgbClr val="FCB51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t="15990" b="1117"/>
          <a:stretch/>
        </p:blipFill>
        <p:spPr>
          <a:xfrm>
            <a:off x="6492718" y="3014663"/>
            <a:ext cx="1293340" cy="1452687"/>
          </a:xfrm>
          <a:prstGeom prst="rect">
            <a:avLst/>
          </a:prstGeom>
        </p:spPr>
      </p:pic>
      <p:grpSp>
        <p:nvGrpSpPr>
          <p:cNvPr id="42" name="Group 41"/>
          <p:cNvGrpSpPr/>
          <p:nvPr userDrawn="1"/>
        </p:nvGrpSpPr>
        <p:grpSpPr>
          <a:xfrm>
            <a:off x="4001695" y="1929104"/>
            <a:ext cx="3986605" cy="1625584"/>
            <a:chOff x="4001695" y="1929104"/>
            <a:chExt cx="3986605" cy="1625584"/>
          </a:xfrm>
        </p:grpSpPr>
        <p:grpSp>
          <p:nvGrpSpPr>
            <p:cNvPr id="43" name="Group 42"/>
            <p:cNvGrpSpPr/>
            <p:nvPr/>
          </p:nvGrpSpPr>
          <p:grpSpPr>
            <a:xfrm>
              <a:off x="5105086" y="2923061"/>
              <a:ext cx="2883214" cy="631627"/>
              <a:chOff x="5105086" y="2923061"/>
              <a:chExt cx="2883214" cy="631627"/>
            </a:xfrm>
          </p:grpSpPr>
          <p:sp>
            <p:nvSpPr>
              <p:cNvPr id="45" name="Title 3"/>
              <p:cNvSpPr txBox="1">
                <a:spLocks/>
              </p:cNvSpPr>
              <p:nvPr/>
            </p:nvSpPr>
            <p:spPr>
              <a:xfrm>
                <a:off x="5105086" y="3265208"/>
                <a:ext cx="1319530" cy="289480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Arial" pitchFamily="34" charset="0"/>
                    <a:ea typeface="+mj-ea"/>
                    <a:cs typeface="Arial" pitchFamily="34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5362E"/>
                    </a:solidFill>
                    <a:effectLst/>
                    <a:uLnTx/>
                    <a:uFillTx/>
                    <a:latin typeface="Georgia"/>
                    <a:ea typeface="+mj-ea"/>
                    <a:cs typeface="Arial" pitchFamily="34" charset="0"/>
                  </a:rPr>
                  <a:t>Led initiative</a:t>
                </a:r>
                <a:endParaRPr kumimoji="0" lang="en-US" sz="1300" b="0" i="1" u="none" strike="noStrike" kern="1200" cap="none" spc="0" normalizeH="0" baseline="0" noProof="0" dirty="0">
                  <a:ln>
                    <a:noFill/>
                  </a:ln>
                  <a:solidFill>
                    <a:srgbClr val="35362E"/>
                  </a:solidFill>
                  <a:effectLst/>
                  <a:uLnTx/>
                  <a:uFillTx/>
                  <a:latin typeface="Georgia"/>
                  <a:ea typeface="+mj-ea"/>
                  <a:cs typeface="Arial" pitchFamily="34" charset="0"/>
                </a:endParaRPr>
              </a:p>
            </p:txBody>
          </p:sp>
          <p:sp>
            <p:nvSpPr>
              <p:cNvPr id="46" name="Title 3"/>
              <p:cNvSpPr txBox="1">
                <a:spLocks/>
              </p:cNvSpPr>
              <p:nvPr/>
            </p:nvSpPr>
            <p:spPr>
              <a:xfrm>
                <a:off x="5111436" y="2923061"/>
                <a:ext cx="2876864" cy="289480"/>
              </a:xfrm>
              <a:prstGeom prst="rect">
                <a:avLst/>
              </a:prstGeom>
            </p:spPr>
            <p:txBody>
              <a:bodyPr lIns="0" tIns="0" rIns="0" bIns="0" anchor="b"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Arial" pitchFamily="34" charset="0"/>
                    <a:ea typeface="+mj-ea"/>
                    <a:cs typeface="Arial" pitchFamily="34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 Narrow"/>
                    <a:ea typeface="+mj-ea"/>
                    <a:cs typeface="Arial" pitchFamily="34" charset="0"/>
                  </a:rPr>
                  <a:t>REGIONAL SPECIALIST</a:t>
                </a:r>
                <a:endPara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/>
                  <a:ea typeface="+mj-ea"/>
                  <a:cs typeface="Arial" pitchFamily="34" charset="0"/>
                </a:endParaRPr>
              </a:p>
            </p:txBody>
          </p:sp>
        </p:grp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0"/>
            <a:stretch/>
          </p:blipFill>
          <p:spPr>
            <a:xfrm>
              <a:off x="4001695" y="1929104"/>
              <a:ext cx="1079648" cy="1314630"/>
            </a:xfrm>
            <a:prstGeom prst="rect">
              <a:avLst/>
            </a:prstGeom>
          </p:spPr>
        </p:pic>
      </p:grpSp>
      <p:pic>
        <p:nvPicPr>
          <p:cNvPr id="47" name="egypt house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65151" y="391569"/>
            <a:ext cx="4651121" cy="4645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/>
          <p:cNvGrpSpPr/>
          <p:nvPr userDrawn="1"/>
        </p:nvGrpSpPr>
        <p:grpSpPr>
          <a:xfrm>
            <a:off x="5105086" y="4137297"/>
            <a:ext cx="2883214" cy="627264"/>
            <a:chOff x="5105086" y="4137297"/>
            <a:chExt cx="2883214" cy="627264"/>
          </a:xfrm>
        </p:grpSpPr>
        <p:sp>
          <p:nvSpPr>
            <p:cNvPr id="49" name="Title 3"/>
            <p:cNvSpPr txBox="1">
              <a:spLocks/>
            </p:cNvSpPr>
            <p:nvPr/>
          </p:nvSpPr>
          <p:spPr>
            <a:xfrm>
              <a:off x="5105086" y="4475081"/>
              <a:ext cx="2076764" cy="289480"/>
            </a:xfrm>
            <a:prstGeom prst="rect">
              <a:avLst/>
            </a:prstGeom>
          </p:spPr>
          <p:txBody>
            <a:bodyPr lIns="0" tIns="0" rIns="0" bIns="0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35362E"/>
                  </a:solidFill>
                  <a:effectLst/>
                  <a:uLnTx/>
                  <a:uFillTx/>
                  <a:latin typeface="Georgia"/>
                  <a:ea typeface="+mj-ea"/>
                  <a:cs typeface="Arial" pitchFamily="34" charset="0"/>
                </a:rPr>
                <a:t>Housing market expert</a:t>
              </a:r>
              <a:endPara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35362E"/>
                </a:solidFill>
                <a:effectLst/>
                <a:uLnTx/>
                <a:uFillTx/>
                <a:latin typeface="Georgia"/>
                <a:ea typeface="+mj-ea"/>
                <a:cs typeface="Arial" pitchFamily="34" charset="0"/>
              </a:endParaRPr>
            </a:p>
          </p:txBody>
        </p:sp>
        <p:sp>
          <p:nvSpPr>
            <p:cNvPr id="50" name="Title 3"/>
            <p:cNvSpPr txBox="1">
              <a:spLocks/>
            </p:cNvSpPr>
            <p:nvPr/>
          </p:nvSpPr>
          <p:spPr>
            <a:xfrm>
              <a:off x="5111436" y="4137297"/>
              <a:ext cx="2876864" cy="289480"/>
            </a:xfrm>
            <a:prstGeom prst="rect">
              <a:avLst/>
            </a:prstGeom>
          </p:spPr>
          <p:txBody>
            <a:bodyPr lIns="0" tIns="0" rIns="0" bIns="0" anchor="b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/>
                  <a:ea typeface="+mj-ea"/>
                  <a:cs typeface="Arial" pitchFamily="34" charset="0"/>
                </a:rPr>
                <a:t>NETWORK SPECIALIST</a:t>
              </a:r>
              <a:endPara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/>
                <a:ea typeface="+mj-ea"/>
                <a:cs typeface="Arial" pitchFamily="34" charset="0"/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6" t="58743" r="33967" b="10262"/>
          <a:stretch/>
        </p:blipFill>
        <p:spPr>
          <a:xfrm>
            <a:off x="2642471" y="4029075"/>
            <a:ext cx="2801257" cy="2125436"/>
          </a:xfrm>
          <a:prstGeom prst="rect">
            <a:avLst/>
          </a:prstGeom>
        </p:spPr>
      </p:pic>
      <p:grpSp>
        <p:nvGrpSpPr>
          <p:cNvPr id="52" name="Group 51"/>
          <p:cNvGrpSpPr/>
          <p:nvPr userDrawn="1"/>
        </p:nvGrpSpPr>
        <p:grpSpPr>
          <a:xfrm>
            <a:off x="5242246" y="5369842"/>
            <a:ext cx="2883214" cy="630995"/>
            <a:chOff x="5105086" y="5369842"/>
            <a:chExt cx="2883214" cy="630995"/>
          </a:xfrm>
        </p:grpSpPr>
        <p:sp>
          <p:nvSpPr>
            <p:cNvPr id="53" name="Title 3"/>
            <p:cNvSpPr txBox="1">
              <a:spLocks/>
            </p:cNvSpPr>
            <p:nvPr/>
          </p:nvSpPr>
          <p:spPr>
            <a:xfrm>
              <a:off x="5105086" y="5711357"/>
              <a:ext cx="1592894" cy="289480"/>
            </a:xfrm>
            <a:prstGeom prst="rect">
              <a:avLst/>
            </a:prstGeom>
          </p:spPr>
          <p:txBody>
            <a:bodyPr lIns="0" tIns="0" rIns="0" bIns="0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35362E"/>
                  </a:solidFill>
                  <a:effectLst/>
                  <a:uLnTx/>
                  <a:uFillTx/>
                  <a:latin typeface="Georgia"/>
                  <a:ea typeface="+mj-ea"/>
                  <a:cs typeface="Arial" pitchFamily="34" charset="0"/>
                </a:rPr>
                <a:t>2-3 million served</a:t>
              </a:r>
              <a:endPara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35362E"/>
                </a:solidFill>
                <a:effectLst/>
                <a:uLnTx/>
                <a:uFillTx/>
                <a:latin typeface="Georgia"/>
                <a:ea typeface="+mj-ea"/>
                <a:cs typeface="Arial" pitchFamily="34" charset="0"/>
              </a:endParaRPr>
            </a:p>
          </p:txBody>
        </p:sp>
        <p:sp>
          <p:nvSpPr>
            <p:cNvPr id="54" name="Title 3"/>
            <p:cNvSpPr txBox="1">
              <a:spLocks/>
            </p:cNvSpPr>
            <p:nvPr/>
          </p:nvSpPr>
          <p:spPr>
            <a:xfrm>
              <a:off x="5111436" y="5369842"/>
              <a:ext cx="2876864" cy="289480"/>
            </a:xfrm>
            <a:prstGeom prst="rect">
              <a:avLst/>
            </a:prstGeom>
          </p:spPr>
          <p:txBody>
            <a:bodyPr lIns="0" tIns="0" rIns="0" bIns="0" anchor="b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/>
                  <a:ea typeface="+mj-ea"/>
                  <a:cs typeface="Arial" pitchFamily="34" charset="0"/>
                </a:rPr>
                <a:t>CUSTOMERS</a:t>
              </a:r>
              <a:endPara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/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7750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77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cap="al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20" y="1231720"/>
            <a:ext cx="8177560" cy="5016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>
            <a:lvl1pPr algn="ctr">
              <a:def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 algn="l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144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4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8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71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7922"/>
          </a:xfrm>
        </p:spPr>
        <p:txBody>
          <a:bodyPr anchor="t" anchorCtr="0">
            <a:normAutofit/>
          </a:bodyPr>
          <a:lstStyle>
            <a:lvl1pPr algn="l">
              <a:defRPr sz="3600" b="1" i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cap="al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77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259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28600"/>
            <a:ext cx="3200400" cy="6019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613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-381000" y="-304800"/>
            <a:ext cx="4338002" cy="4338002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95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tabLst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cap="al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2F1D6-8E65-46DB-95B7-331DA8F847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0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  <p:sldLayoutId id="2147483667" r:id="rId13"/>
    <p:sldLayoutId id="2147483670" r:id="rId14"/>
    <p:sldLayoutId id="2147483660" r:id="rId15"/>
    <p:sldLayoutId id="2147483665" r:id="rId16"/>
    <p:sldLayoutId id="2147483662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0" lang="en-US" sz="3800" b="1" i="1" u="none" strike="noStrike" kern="1200" cap="none" spc="0" normalizeH="0" baseline="0" dirty="0">
          <a:ln>
            <a:noFill/>
          </a:ln>
          <a:solidFill>
            <a:srgbClr val="CD4106"/>
          </a:solidFill>
          <a:effectLst/>
          <a:uLnTx/>
          <a:uFillTx/>
          <a:latin typeface="Georgia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828800"/>
          </a:xfrm>
        </p:spPr>
        <p:txBody>
          <a:bodyPr/>
          <a:lstStyle/>
          <a:p>
            <a:pPr lvl="0" algn="ctr"/>
            <a:r>
              <a:rPr lang="en-US" sz="3200" i="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Towards a Roadmap for the Development of </a:t>
            </a:r>
            <a:r>
              <a:rPr lang="en-US" sz="3200" i="0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Sukuk</a:t>
            </a:r>
            <a:r>
              <a:rPr lang="en-US" sz="3200" i="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Markets</a:t>
            </a:r>
            <a:endParaRPr lang="en-US" sz="3200" i="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76200" y="3930650"/>
            <a:ext cx="5791200" cy="412750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latin typeface="Palatino Linotype" panose="02040502050505030304" pitchFamily="18" charset="0"/>
              </a:rPr>
              <a:t>Abayomi Alawode</a:t>
            </a:r>
            <a:r>
              <a:rPr lang="en-US" sz="1600" dirty="0" smtClean="0">
                <a:latin typeface="Palatino Linotype" panose="02040502050505030304" pitchFamily="18" charset="0"/>
              </a:rPr>
              <a:t>, head of Islamic finance</a:t>
            </a:r>
            <a:endParaRPr lang="en-US" sz="16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6248400" y="3930650"/>
            <a:ext cx="1981200" cy="412750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latin typeface="Palatino Linotype" panose="02040502050505030304" pitchFamily="18" charset="0"/>
              </a:rPr>
              <a:t>April 23, 2015</a:t>
            </a:r>
            <a:endParaRPr lang="en-US" sz="1600" b="1" dirty="0">
              <a:latin typeface="Palatino Linotype" panose="0204050205050503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304800"/>
            <a:ext cx="5595937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3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1208" y="1447800"/>
            <a:ext cx="8153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Palatino Linotype" panose="02040502050505030304" pitchFamily="18" charset="0"/>
              </a:rPr>
              <a:t>Developing financial markets is a long, complex process </a:t>
            </a:r>
            <a:endParaRPr lang="en-US" sz="2200" dirty="0" smtClean="0">
              <a:latin typeface="Palatino Linotype" panose="02040502050505030304" pitchFamily="18" charset="0"/>
            </a:endParaRP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Palatino Linotype" panose="02040502050505030304" pitchFamily="18" charset="0"/>
              </a:rPr>
              <a:t>A marathon, not a sprint</a:t>
            </a: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Palatino Linotype" panose="02040502050505030304" pitchFamily="18" charset="0"/>
              </a:rPr>
              <a:t>Things </a:t>
            </a:r>
            <a:r>
              <a:rPr lang="en-US" sz="2200" u="sng" dirty="0" smtClean="0">
                <a:latin typeface="Palatino Linotype" panose="02040502050505030304" pitchFamily="18" charset="0"/>
              </a:rPr>
              <a:t>will</a:t>
            </a:r>
            <a:r>
              <a:rPr lang="en-US" sz="2200" dirty="0" smtClean="0">
                <a:latin typeface="Palatino Linotype" panose="02040502050505030304" pitchFamily="18" charset="0"/>
              </a:rPr>
              <a:t> go wrong; markets grow from being tested</a:t>
            </a:r>
            <a:endParaRPr lang="en-US" sz="2200" dirty="0" smtClean="0">
              <a:latin typeface="Palatino Linotype" panose="02040502050505030304" pitchFamily="18" charset="0"/>
            </a:endParaRP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Palatino Linotype" panose="02040502050505030304" pitchFamily="18" charset="0"/>
              </a:rPr>
              <a:t>To create deep</a:t>
            </a:r>
            <a:r>
              <a:rPr lang="en-US" sz="2200" dirty="0" smtClean="0">
                <a:latin typeface="Palatino Linotype" panose="02040502050505030304" pitchFamily="18" charset="0"/>
              </a:rPr>
              <a:t>, liquid, efficient and sustainable </a:t>
            </a:r>
            <a:r>
              <a:rPr lang="en-US" sz="2200" dirty="0" err="1" smtClean="0">
                <a:latin typeface="Palatino Linotype" panose="02040502050505030304" pitchFamily="18" charset="0"/>
              </a:rPr>
              <a:t>Sukuk</a:t>
            </a:r>
            <a:r>
              <a:rPr lang="en-US" sz="2200" dirty="0" smtClean="0">
                <a:latin typeface="Palatino Linotype" panose="02040502050505030304" pitchFamily="18" charset="0"/>
              </a:rPr>
              <a:t> </a:t>
            </a:r>
            <a:r>
              <a:rPr lang="en-US" sz="2200" dirty="0" smtClean="0">
                <a:latin typeface="Palatino Linotype" panose="02040502050505030304" pitchFamily="18" charset="0"/>
              </a:rPr>
              <a:t>markets </a:t>
            </a:r>
            <a:r>
              <a:rPr lang="en-US" sz="2200" dirty="0" smtClean="0">
                <a:latin typeface="Palatino Linotype" panose="02040502050505030304" pitchFamily="18" charset="0"/>
              </a:rPr>
              <a:t>will require efforts on many </a:t>
            </a:r>
            <a:r>
              <a:rPr lang="en-US" sz="2200" dirty="0" smtClean="0">
                <a:latin typeface="Palatino Linotype" panose="02040502050505030304" pitchFamily="18" charset="0"/>
              </a:rPr>
              <a:t>fronts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Palatino Linotype" panose="02040502050505030304" pitchFamily="18" charset="0"/>
              </a:rPr>
              <a:t>Clarify objectives</a:t>
            </a:r>
            <a:endParaRPr lang="en-US" sz="2200" dirty="0" smtClean="0">
              <a:latin typeface="Palatino Linotype" panose="02040502050505030304" pitchFamily="18" charset="0"/>
            </a:endParaRP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Palatino Linotype" panose="02040502050505030304" pitchFamily="18" charset="0"/>
              </a:rPr>
              <a:t>Foundations </a:t>
            </a:r>
            <a:r>
              <a:rPr lang="en-US" sz="2200" dirty="0" smtClean="0">
                <a:latin typeface="Palatino Linotype" panose="02040502050505030304" pitchFamily="18" charset="0"/>
              </a:rPr>
              <a:t>matter: need </a:t>
            </a:r>
            <a:r>
              <a:rPr lang="en-US" sz="2200" dirty="0" smtClean="0">
                <a:latin typeface="Palatino Linotype" panose="02040502050505030304" pitchFamily="18" charset="0"/>
              </a:rPr>
              <a:t>to start with basic building </a:t>
            </a:r>
            <a:r>
              <a:rPr lang="en-US" sz="2200" dirty="0" smtClean="0">
                <a:latin typeface="Palatino Linotype" panose="02040502050505030304" pitchFamily="18" charset="0"/>
              </a:rPr>
              <a:t>blocks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Palatino Linotype" panose="02040502050505030304" pitchFamily="18" charset="0"/>
              </a:rPr>
              <a:t>What, when and how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Palatino Linotype" panose="02040502050505030304" pitchFamily="18" charset="0"/>
              </a:rPr>
              <a:t>The role of government</a:t>
            </a:r>
            <a:endParaRPr lang="en-US" sz="2200" dirty="0" smtClean="0">
              <a:latin typeface="Palatino Linotype" panose="020405020505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0074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Palatino Linotype" panose="02040502050505030304" pitchFamily="18" charset="0"/>
                <a:ea typeface="+mj-ea"/>
                <a:cs typeface="Arial" pitchFamily="34" charset="0"/>
              </a:rPr>
              <a:t>Initial Thoughts</a:t>
            </a:r>
            <a:endParaRPr lang="en-US" sz="2400" b="1" dirty="0">
              <a:solidFill>
                <a:srgbClr val="002060"/>
              </a:solidFill>
              <a:latin typeface="Palatino Linotype" panose="02040502050505030304" pitchFamily="18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812165"/>
            <a:ext cx="8153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/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Palatino Linotype" panose="02040502050505030304" pitchFamily="18" charset="0"/>
              </a:rPr>
              <a:t>Legal</a:t>
            </a:r>
            <a:r>
              <a:rPr lang="en-US" sz="2200" dirty="0" smtClean="0">
                <a:latin typeface="Palatino Linotype" panose="02040502050505030304" pitchFamily="18" charset="0"/>
              </a:rPr>
              <a:t>, Tax and Regulatory Framework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Palatino Linotype" panose="02040502050505030304" pitchFamily="18" charset="0"/>
              </a:rPr>
              <a:t>Domestic government </a:t>
            </a:r>
            <a:r>
              <a:rPr lang="en-US" sz="2200" dirty="0" err="1" smtClean="0">
                <a:latin typeface="Palatino Linotype" panose="02040502050505030304" pitchFamily="18" charset="0"/>
              </a:rPr>
              <a:t>Sukuk</a:t>
            </a:r>
            <a:r>
              <a:rPr lang="en-US" sz="2200" dirty="0" smtClean="0">
                <a:latin typeface="Palatino Linotype" panose="02040502050505030304" pitchFamily="18" charset="0"/>
              </a:rPr>
              <a:t> to provide benchmark for corporate </a:t>
            </a:r>
            <a:r>
              <a:rPr lang="en-US" sz="2200" dirty="0" err="1" smtClean="0">
                <a:latin typeface="Palatino Linotype" panose="02040502050505030304" pitchFamily="18" charset="0"/>
              </a:rPr>
              <a:t>Sukuk</a:t>
            </a:r>
            <a:endParaRPr lang="en-US" sz="2200" dirty="0" smtClean="0">
              <a:latin typeface="Palatino Linotype" panose="02040502050505030304" pitchFamily="18" charset="0"/>
            </a:endParaRP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Palatino Linotype" panose="02040502050505030304" pitchFamily="18" charset="0"/>
              </a:rPr>
              <a:t>Demand side and investor base/preferences</a:t>
            </a:r>
            <a:endParaRPr lang="en-US" sz="2200" dirty="0" smtClean="0">
              <a:latin typeface="Palatino Linotype" panose="02040502050505030304" pitchFamily="18" charset="0"/>
            </a:endParaRP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Palatino Linotype" panose="02040502050505030304" pitchFamily="18" charset="0"/>
              </a:rPr>
              <a:t>Supporting Services (rating, lawyers, Sharia scholars)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Palatino Linotype" panose="02040502050505030304" pitchFamily="18" charset="0"/>
              </a:rPr>
              <a:t>Disclosure and transparency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Palatino Linotype" panose="02040502050505030304" pitchFamily="18" charset="0"/>
              </a:rPr>
              <a:t>Secondary Market infrastructure (trading, clearing and settlement) 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700" y="313924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Palatino Linotype" panose="02040502050505030304" pitchFamily="18" charset="0"/>
                <a:ea typeface="+mj-ea"/>
                <a:cs typeface="Arial" pitchFamily="34" charset="0"/>
              </a:rPr>
              <a:t>Determine what to do (1)</a:t>
            </a:r>
            <a:endParaRPr lang="en-US" sz="2400" b="1" dirty="0">
              <a:solidFill>
                <a:srgbClr val="002060"/>
              </a:solidFill>
              <a:latin typeface="Palatino Linotype" panose="02040502050505030304" pitchFamily="18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93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818916"/>
            <a:ext cx="8153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200" dirty="0" smtClean="0">
              <a:latin typeface="Palatino Linotype" panose="02040502050505030304" pitchFamily="18" charset="0"/>
            </a:endParaRP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Palatino Linotype" panose="02040502050505030304" pitchFamily="18" charset="0"/>
              </a:rPr>
              <a:t>Standardization </a:t>
            </a:r>
            <a:r>
              <a:rPr lang="en-US" sz="2200" dirty="0">
                <a:latin typeface="Palatino Linotype" panose="02040502050505030304" pitchFamily="18" charset="0"/>
              </a:rPr>
              <a:t>of structures, rulings, </a:t>
            </a:r>
            <a:r>
              <a:rPr lang="en-US" sz="2200" dirty="0" err="1">
                <a:latin typeface="Palatino Linotype" panose="02040502050505030304" pitchFamily="18" charset="0"/>
              </a:rPr>
              <a:t>etc</a:t>
            </a:r>
            <a:endParaRPr lang="en-US" sz="2200" dirty="0">
              <a:latin typeface="Palatino Linotype" panose="02040502050505030304" pitchFamily="18" charset="0"/>
            </a:endParaRP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Palatino Linotype" panose="02040502050505030304" pitchFamily="18" charset="0"/>
              </a:rPr>
              <a:t>Governance and risk </a:t>
            </a:r>
            <a:r>
              <a:rPr lang="en-US" sz="2200" dirty="0" smtClean="0">
                <a:latin typeface="Palatino Linotype" panose="02040502050505030304" pitchFamily="18" charset="0"/>
              </a:rPr>
              <a:t>management</a:t>
            </a:r>
            <a:endParaRPr lang="en-US" sz="2200" dirty="0">
              <a:latin typeface="Palatino Linotype" panose="02040502050505030304" pitchFamily="18" charset="0"/>
            </a:endParaRP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Palatino Linotype" panose="02040502050505030304" pitchFamily="18" charset="0"/>
              </a:rPr>
              <a:t>Principles for handling </a:t>
            </a:r>
            <a:r>
              <a:rPr lang="en-US" sz="2200" dirty="0" err="1">
                <a:latin typeface="Palatino Linotype" panose="02040502050505030304" pitchFamily="18" charset="0"/>
              </a:rPr>
              <a:t>Sukuk</a:t>
            </a:r>
            <a:r>
              <a:rPr lang="en-US" sz="2200" dirty="0">
                <a:latin typeface="Palatino Linotype" panose="02040502050505030304" pitchFamily="18" charset="0"/>
              </a:rPr>
              <a:t> defaults</a:t>
            </a: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latin typeface="Palatino Linotype" panose="02040502050505030304" pitchFamily="18" charset="0"/>
              </a:rPr>
              <a:t>East Cameron (asset backed) vs </a:t>
            </a:r>
            <a:r>
              <a:rPr lang="en-US" sz="2200" dirty="0" err="1">
                <a:latin typeface="Palatino Linotype" panose="02040502050505030304" pitchFamily="18" charset="0"/>
              </a:rPr>
              <a:t>Nakheel</a:t>
            </a:r>
            <a:r>
              <a:rPr lang="en-US" sz="2200" dirty="0">
                <a:latin typeface="Palatino Linotype" panose="02040502050505030304" pitchFamily="18" charset="0"/>
              </a:rPr>
              <a:t> (leasehold interests)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Palatino Linotype" panose="02040502050505030304" pitchFamily="18" charset="0"/>
              </a:rPr>
              <a:t>Development of new standards </a:t>
            </a:r>
            <a:r>
              <a:rPr lang="en-US" sz="2200" dirty="0">
                <a:latin typeface="Palatino Linotype" panose="02040502050505030304" pitchFamily="18" charset="0"/>
              </a:rPr>
              <a:t>(e.g. fit-and-proper for scholars, governance standards for SSBs</a:t>
            </a:r>
            <a:r>
              <a:rPr lang="en-US" sz="2200" dirty="0" smtClean="0">
                <a:latin typeface="Palatino Linotype" panose="02040502050505030304" pitchFamily="18" charset="0"/>
              </a:rPr>
              <a:t>)</a:t>
            </a:r>
            <a:endParaRPr lang="en-US" sz="2200" dirty="0">
              <a:latin typeface="Palatino Linotype" panose="02040502050505030304" pitchFamily="18" charset="0"/>
            </a:endParaRP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200" dirty="0">
              <a:latin typeface="Palatino Linotype" panose="020405020505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048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Palatino Linotype" panose="02040502050505030304" pitchFamily="18" charset="0"/>
                <a:ea typeface="+mj-ea"/>
                <a:cs typeface="Arial" pitchFamily="34" charset="0"/>
              </a:rPr>
              <a:t>Determine what to do (2) </a:t>
            </a:r>
            <a:endParaRPr lang="en-US" sz="2400" b="1" dirty="0">
              <a:solidFill>
                <a:srgbClr val="002060"/>
              </a:solidFill>
              <a:latin typeface="Palatino Linotype" panose="02040502050505030304" pitchFamily="18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75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heme3">
  <a:themeElements>
    <a:clrScheme name="World Bank">
      <a:dk1>
        <a:sysClr val="windowText" lastClr="000000"/>
      </a:dk1>
      <a:lt1>
        <a:sysClr val="window" lastClr="FFFFFF"/>
      </a:lt1>
      <a:dk2>
        <a:srgbClr val="363630"/>
      </a:dk2>
      <a:lt2>
        <a:srgbClr val="FFFFFF"/>
      </a:lt2>
      <a:accent1>
        <a:srgbClr val="1CA9F9"/>
      </a:accent1>
      <a:accent2>
        <a:srgbClr val="CD4106"/>
      </a:accent2>
      <a:accent3>
        <a:srgbClr val="FCB514"/>
      </a:accent3>
      <a:accent4>
        <a:srgbClr val="296A90"/>
      </a:accent4>
      <a:accent5>
        <a:srgbClr val="CCCCCC"/>
      </a:accent5>
      <a:accent6>
        <a:srgbClr val="1A6F0E"/>
      </a:accent6>
      <a:hlink>
        <a:srgbClr val="FCB514"/>
      </a:hlink>
      <a:folHlink>
        <a:srgbClr val="1CA9F9"/>
      </a:folHlink>
    </a:clrScheme>
    <a:fontScheme name="Custom 2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solidFill>
            <a:schemeClr val="accent5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orld Bank">
    <a:dk1>
      <a:sysClr val="windowText" lastClr="000000"/>
    </a:dk1>
    <a:lt1>
      <a:sysClr val="window" lastClr="FFFFFF"/>
    </a:lt1>
    <a:dk2>
      <a:srgbClr val="363630"/>
    </a:dk2>
    <a:lt2>
      <a:srgbClr val="FFFFFF"/>
    </a:lt2>
    <a:accent1>
      <a:srgbClr val="1CA9F9"/>
    </a:accent1>
    <a:accent2>
      <a:srgbClr val="CD4106"/>
    </a:accent2>
    <a:accent3>
      <a:srgbClr val="FCB514"/>
    </a:accent3>
    <a:accent4>
      <a:srgbClr val="296A90"/>
    </a:accent4>
    <a:accent5>
      <a:srgbClr val="CCCCCC"/>
    </a:accent5>
    <a:accent6>
      <a:srgbClr val="1A6F0E"/>
    </a:accent6>
    <a:hlink>
      <a:srgbClr val="FCB514"/>
    </a:hlink>
    <a:folHlink>
      <a:srgbClr val="1CA9F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8938</TotalTime>
  <Words>193</Words>
  <Application>Microsoft Office PowerPoint</Application>
  <PresentationFormat>On-screen Show (4:3)</PresentationFormat>
  <Paragraphs>34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 Narrow</vt:lpstr>
      <vt:lpstr>Calibri</vt:lpstr>
      <vt:lpstr>Georgia</vt:lpstr>
      <vt:lpstr>Palatino Linotype</vt:lpstr>
      <vt:lpstr>Wingdings</vt:lpstr>
      <vt:lpstr>Theme3</vt:lpstr>
      <vt:lpstr>Towards a Roadmap for the Development of Sukuk Markets</vt:lpstr>
      <vt:lpstr>PowerPoint Presentation</vt:lpstr>
      <vt:lpstr>PowerPoint Presentation</vt:lpstr>
      <vt:lpstr>PowerPoint Presentation</vt:lpstr>
    </vt:vector>
  </TitlesOfParts>
  <Company>The World Bank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Elizabeth Donaldson</dc:creator>
  <cp:lastModifiedBy>Abayomi A. Alawode</cp:lastModifiedBy>
  <cp:revision>1080</cp:revision>
  <cp:lastPrinted>2013-12-20T13:22:00Z</cp:lastPrinted>
  <dcterms:created xsi:type="dcterms:W3CDTF">2013-03-01T18:44:40Z</dcterms:created>
  <dcterms:modified xsi:type="dcterms:W3CDTF">2015-04-23T03:19:03Z</dcterms:modified>
</cp:coreProperties>
</file>